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84B_C1C638D.xml" ContentType="application/vnd.ms-powerpoint.comments+xml"/>
  <Override PartName="/ppt/comments/modernComment_84C_9D638A16.xml" ContentType="application/vnd.ms-powerpoint.comments+xml"/>
  <Override PartName="/ppt/comments/modernComment_84F_30EBB4B4.xml" ContentType="application/vnd.ms-powerpoint.comments+xml"/>
  <Override PartName="/ppt/comments/modernComment_850_576C78A2.xml" ContentType="application/vnd.ms-powerpoint.comments+xml"/>
  <Override PartName="/ppt/comments/modernComment_85D_576990B6.xml" ContentType="application/vnd.ms-powerpoint.comments+xml"/>
  <Override PartName="/ppt/comments/modernComment_85E_46DEAFFB.xml" ContentType="application/vnd.ms-powerpoint.comments+xml"/>
  <Override PartName="/ppt/comments/modernComment_861_8F05E72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096" r:id="rId2"/>
    <p:sldId id="2118" r:id="rId3"/>
    <p:sldId id="2119" r:id="rId4"/>
    <p:sldId id="2151" r:id="rId5"/>
    <p:sldId id="2152" r:id="rId6"/>
    <p:sldId id="2154" r:id="rId7"/>
    <p:sldId id="2155" r:id="rId8"/>
    <p:sldId id="2120" r:id="rId9"/>
    <p:sldId id="2125" r:id="rId10"/>
    <p:sldId id="2123" r:id="rId11"/>
    <p:sldId id="2124" r:id="rId12"/>
    <p:sldId id="2156" r:id="rId13"/>
    <p:sldId id="2126" r:id="rId14"/>
    <p:sldId id="2127" r:id="rId15"/>
    <p:sldId id="2128" r:id="rId16"/>
    <p:sldId id="2130" r:id="rId17"/>
    <p:sldId id="2131" r:id="rId18"/>
    <p:sldId id="2140" r:id="rId19"/>
    <p:sldId id="2132" r:id="rId20"/>
    <p:sldId id="2133" r:id="rId21"/>
    <p:sldId id="2136" r:id="rId22"/>
    <p:sldId id="2135" r:id="rId23"/>
    <p:sldId id="2141" r:id="rId24"/>
    <p:sldId id="2142" r:id="rId25"/>
    <p:sldId id="2143" r:id="rId26"/>
    <p:sldId id="2145" r:id="rId27"/>
    <p:sldId id="2150" r:id="rId28"/>
    <p:sldId id="2146" r:id="rId29"/>
    <p:sldId id="2147" r:id="rId30"/>
    <p:sldId id="2148" r:id="rId31"/>
    <p:sldId id="2149" r:id="rId32"/>
    <p:sldId id="2121" r:id="rId33"/>
    <p:sldId id="382" r:id="rId34"/>
    <p:sldId id="374" r:id="rId35"/>
  </p:sldIdLst>
  <p:sldSz cx="12192000" cy="6858000"/>
  <p:notesSz cx="6997700" cy="9283700"/>
  <p:embeddedFontLst>
    <p:embeddedFont>
      <p:font typeface="Amaranth" panose="02000503050000020004" pitchFamily="50" charset="0"/>
      <p:regular r:id="rId38"/>
      <p:bold r:id="rId39"/>
      <p:italic r:id="rId40"/>
      <p:boldItalic r:id="rId41"/>
    </p:embeddedFont>
    <p:embeddedFont>
      <p:font typeface="Britannic Bold" panose="020B0903060703020204" pitchFamily="34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본고딕 KR Regular" panose="020B0500000000000000" pitchFamily="34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EA5477-A81C-C1E2-0F4E-8E9C56A89C26}" name="권송희" initials="권" userId="권송희" providerId="None"/>
  <p188:author id="{3A330891-9F55-9577-F568-D88AD749E631}" name="손수민" initials="손" userId="S::ssmin1215@o365.skku.edu::891547d1-23f4-4fc7-bb9d-3673ba9c4b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B14AFF"/>
    <a:srgbClr val="F4B9F7"/>
    <a:srgbClr val="DDB0FF"/>
    <a:srgbClr val="FFFFFF"/>
    <a:srgbClr val="E2F1D9"/>
    <a:srgbClr val="99E3FF"/>
    <a:srgbClr val="FCE5D6"/>
    <a:srgbClr val="FFF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84B_C1C63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9F7799-7F68-499E-8644-E3749C323AE9}" authorId="{81EA5477-A81C-C1E2-0F4E-8E9C56A89C26}" created="2022-04-13T09:15:12.257">
    <pc:sldMkLst xmlns:pc="http://schemas.microsoft.com/office/powerpoint/2013/main/command">
      <pc:docMk/>
      <pc:sldMk cId="203187085" sldId="2123"/>
    </pc:sldMkLst>
    <p188:replyLst>
      <p188:reply id="{F38851E5-C5F1-4001-B911-6FF28F8AB3B1}" authorId="{81EA5477-A81C-C1E2-0F4E-8E9C56A89C26}" created="2022-04-13T09:16:06.942">
        <p188:txBody>
          <a:bodyPr/>
          <a:lstStyle/>
          <a:p>
            <a:r>
              <a:rPr lang="ko-KR" altLang="en-US"/>
              <a:t>traditional API 예시 추가</a:t>
            </a:r>
          </a:p>
        </p188:txBody>
      </p188:reply>
    </p188:replyLst>
    <p188:txBody>
      <a:bodyPr/>
      <a:lstStyle/>
      <a:p>
        <a:r>
          <a:rPr lang="ko-KR" altLang="en-US"/>
          <a:t>예시 추가</a:t>
        </a:r>
      </a:p>
    </p188:txBody>
  </p188:cm>
</p188:cmLst>
</file>

<file path=ppt/comments/modernComment_84C_9D638A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BF65DC-0401-4989-BFF4-EA72AE711B85}" authorId="{81EA5477-A81C-C1E2-0F4E-8E9C56A89C26}" created="2022-04-13T09:19:22.857">
    <pc:sldMkLst xmlns:pc="http://schemas.microsoft.com/office/powerpoint/2013/main/command">
      <pc:docMk/>
      <pc:sldMk cId="2640546326" sldId="2124"/>
    </pc:sldMkLst>
    <p188:replyLst>
      <p188:reply id="{4374C5E4-A9DA-483C-BF50-D187659EFA0B}" authorId="{81EA5477-A81C-C1E2-0F4E-8E9C56A89C26}" created="2022-04-13T10:00:40.970">
        <p188:txBody>
          <a:bodyPr/>
          <a:lstStyle/>
          <a:p>
            <a:r>
              <a:rPr lang="ko-KR" altLang="en-US"/>
              <a:t>Connection</a:t>
            </a:r>
          </a:p>
        </p188:txBody>
      </p188:reply>
    </p188:replyLst>
    <p188:txBody>
      <a:bodyPr/>
      <a:lstStyle/>
      <a:p>
        <a:r>
          <a:rPr lang="ko-KR" altLang="en-US"/>
          <a:t>좀 더 Depth</a:t>
        </a:r>
      </a:p>
    </p188:txBody>
  </p188:cm>
</p188:cmLst>
</file>

<file path=ppt/comments/modernComment_84F_30EBB4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C4142B-B1EB-44E7-B726-05E27D39845D}" authorId="{81EA5477-A81C-C1E2-0F4E-8E9C56A89C26}" created="2022-04-13T10:08:08.395">
    <pc:sldMkLst xmlns:pc="http://schemas.microsoft.com/office/powerpoint/2013/main/command">
      <pc:docMk/>
      <pc:sldMk cId="820753588" sldId="2127"/>
    </pc:sldMkLst>
    <p188:txBody>
      <a:bodyPr/>
      <a:lstStyle/>
      <a:p>
        <a:r>
          <a:rPr lang="ko-KR" altLang="en-US"/>
          <a:t>버스 위치 변경</a:t>
        </a:r>
      </a:p>
    </p188:txBody>
  </p188:cm>
</p188:cmLst>
</file>

<file path=ppt/comments/modernComment_850_576C78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0CA451-07DE-4146-B43F-91A9028ADA3F}" authorId="{81EA5477-A81C-C1E2-0F4E-8E9C56A89C26}" created="2022-04-13T10:13:47.983">
    <pc:sldMkLst xmlns:pc="http://schemas.microsoft.com/office/powerpoint/2013/main/command">
      <pc:docMk/>
      <pc:sldMk cId="1466726562" sldId="2128"/>
    </pc:sldMkLst>
    <p188:replyLst>
      <p188:reply id="{1AA2D20D-CAF2-4688-B6A6-8ACD39922767}" authorId="{81EA5477-A81C-C1E2-0F4E-8E9C56A89C26}" created="2022-04-13T10:15:23.370">
        <p188:txBody>
          <a:bodyPr/>
          <a:lstStyle/>
          <a:p>
            <a:r>
              <a:rPr lang="ko-KR" altLang="en-US"/>
              <a:t>I/O Manager가 IOCTL에 해당되는 드라이버에게 보냄 (다른 드라이버가 있을 수 도 있음)</a:t>
            </a:r>
          </a:p>
        </p188:txBody>
      </p188:reply>
    </p188:replyLst>
    <p188:txBody>
      <a:bodyPr/>
      <a:lstStyle/>
      <a:p>
        <a:r>
          <a:rPr lang="ko-KR" altLang="en-US"/>
          <a:t>IRP 추가 설명</a:t>
        </a:r>
      </a:p>
    </p188:txBody>
  </p188:cm>
</p188:cmLst>
</file>

<file path=ppt/comments/modernComment_85D_576990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3B4957-C0F2-4D4F-8F9A-1A8E272BAC2D}" authorId="{81EA5477-A81C-C1E2-0F4E-8E9C56A89C26}" created="2022-04-13T10:29:43.963">
    <pc:sldMkLst xmlns:pc="http://schemas.microsoft.com/office/powerpoint/2013/main/command">
      <pc:docMk/>
      <pc:sldMk cId="1466536118" sldId="2141"/>
    </pc:sldMkLst>
    <p188:txBody>
      <a:bodyPr/>
      <a:lstStyle/>
      <a:p>
        <a:r>
          <a:rPr lang="ko-KR" altLang="en-US"/>
          <a:t>windows pipe 설명 부실</a:t>
        </a:r>
      </a:p>
    </p188:txBody>
  </p188:cm>
</p188:cmLst>
</file>

<file path=ppt/comments/modernComment_85E_46DEAF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59FAD3-11BA-4958-9081-F7A4F6037689}" authorId="{81EA5477-A81C-C1E2-0F4E-8E9C56A89C26}" created="2022-04-13T10:31:41.024">
    <pc:sldMkLst xmlns:pc="http://schemas.microsoft.com/office/powerpoint/2013/main/command">
      <pc:docMk/>
      <pc:sldMk cId="1188999163" sldId="2142"/>
    </pc:sldMkLst>
    <p188:txBody>
      <a:bodyPr/>
      <a:lstStyle/>
      <a:p>
        <a:r>
          <a:rPr lang="ko-KR" altLang="en-US"/>
          <a:t>그림에 리눅스 태그 필요</a:t>
        </a:r>
      </a:p>
    </p188:txBody>
  </p188:cm>
</p188:cmLst>
</file>

<file path=ppt/comments/modernComment_861_8F05E7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D6C108-A17B-44C6-9A5E-FF3CDE13D3BC}" authorId="{81EA5477-A81C-C1E2-0F4E-8E9C56A89C26}" created="2022-04-13T10:42:39.362">
    <pc:sldMkLst xmlns:pc="http://schemas.microsoft.com/office/powerpoint/2013/main/command">
      <pc:docMk/>
      <pc:sldMk cId="2399528751" sldId="2145"/>
    </pc:sldMkLst>
    <p188:txBody>
      <a:bodyPr/>
      <a:lstStyle/>
      <a:p>
        <a:r>
          <a:rPr lang="ko-KR" altLang="en-US"/>
          <a:t>VolFS/ VFS 통합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4/15/2022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2022-04-15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84B_C1C638D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84C_9D638A1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4F_30EBB4B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50_576C78A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5D_576990B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microsoft.com/office/2018/10/relationships/comments" Target="../comments/modernComment_85E_46DEAFFB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61_8F05E72F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3880A-7533-4992-8F43-AF36BA4CA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8505D-4F40-463D-BCB8-5EC257FC7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1597"/>
            <a:ext cx="9144000" cy="1844039"/>
          </a:xfrm>
        </p:spPr>
        <p:txBody>
          <a:bodyPr>
            <a:normAutofit/>
          </a:bodyPr>
          <a:lstStyle/>
          <a:p>
            <a:r>
              <a:rPr lang="en-US" altLang="ko-KR"/>
              <a:t>Project Seminar</a:t>
            </a:r>
          </a:p>
          <a:p>
            <a:r>
              <a:rPr lang="en-US" altLang="ko-KR"/>
              <a:t>22.04.04</a:t>
            </a:r>
          </a:p>
          <a:p>
            <a:r>
              <a:rPr lang="en-US" altLang="ko-KR" err="1"/>
              <a:t>Sumin</a:t>
            </a:r>
            <a:r>
              <a:rPr lang="en-US" altLang="ko-KR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763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76BBC-633D-4C2A-AD94-F98EB702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Reason for Choosing COM #1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B9AFC5-FAF9-45D6-996C-985DF8FB57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Traditional API</a:t>
            </a:r>
            <a:r>
              <a:rPr lang="ko-KR" altLang="en-US" dirty="0"/>
              <a:t>는 </a:t>
            </a:r>
            <a:r>
              <a:rPr lang="en-US" altLang="ko-KR" dirty="0"/>
              <a:t>Interface</a:t>
            </a:r>
            <a:r>
              <a:rPr lang="ko-KR" altLang="en-US" dirty="0"/>
              <a:t>가 </a:t>
            </a:r>
            <a:r>
              <a:rPr lang="en-US" altLang="ko-KR" dirty="0"/>
              <a:t>Central Manager</a:t>
            </a:r>
            <a:r>
              <a:rPr lang="ko-KR" altLang="en-US" dirty="0"/>
              <a:t>로 동작</a:t>
            </a:r>
            <a:endParaRPr lang="en-US" altLang="ko-KR" dirty="0"/>
          </a:p>
          <a:p>
            <a:r>
              <a:rPr lang="ko-KR" altLang="en-US" dirty="0"/>
              <a:t>단점 존재</a:t>
            </a:r>
            <a:endParaRPr lang="en-US" altLang="ko-KR" dirty="0"/>
          </a:p>
          <a:p>
            <a:pPr lvl="1"/>
            <a:r>
              <a:rPr lang="ko-KR" altLang="en-US" dirty="0"/>
              <a:t>매번 </a:t>
            </a:r>
            <a:r>
              <a:rPr lang="en-US" altLang="ko-KR" dirty="0"/>
              <a:t>Interface</a:t>
            </a:r>
            <a:r>
              <a:rPr lang="ko-KR" altLang="en-US" dirty="0"/>
              <a:t>를 거쳐서 통신해야 하는 </a:t>
            </a:r>
            <a:r>
              <a:rPr lang="en-US" altLang="ko-KR" dirty="0"/>
              <a:t>Overhead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157CDE5-3786-4272-AB46-0821CA30F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26327"/>
            <a:ext cx="5802430" cy="2405314"/>
          </a:xfrm>
        </p:spPr>
      </p:pic>
    </p:spTree>
    <p:extLst>
      <p:ext uri="{BB962C8B-B14F-4D97-AF65-F5344CB8AC3E}">
        <p14:creationId xmlns:p14="http://schemas.microsoft.com/office/powerpoint/2010/main" val="2031870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1A03C-2DF0-481A-9DA8-69A87813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Reason for Choosing COM#2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F8FC1-1757-484A-A224-D4281EA5C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Server</a:t>
            </a:r>
            <a:r>
              <a:rPr lang="ko-KR" altLang="en-US" dirty="0"/>
              <a:t>가 외부에 노출시키고 싶은 </a:t>
            </a:r>
            <a:r>
              <a:rPr lang="en-US" altLang="ko-KR" dirty="0"/>
              <a:t>COM</a:t>
            </a:r>
            <a:r>
              <a:rPr lang="ko-KR" altLang="en-US" dirty="0"/>
              <a:t>클래스를 </a:t>
            </a:r>
            <a:r>
              <a:rPr lang="en-US" altLang="ko-KR" dirty="0"/>
              <a:t>128bit</a:t>
            </a:r>
            <a:r>
              <a:rPr lang="ko-KR" altLang="en-US" dirty="0"/>
              <a:t>의 </a:t>
            </a:r>
            <a:r>
              <a:rPr lang="en-US" altLang="ko-KR" dirty="0"/>
              <a:t>CLSID</a:t>
            </a:r>
            <a:r>
              <a:rPr lang="ko-KR" altLang="en-US" dirty="0"/>
              <a:t>로 표현하여 등록</a:t>
            </a:r>
            <a:endParaRPr lang="en-US" altLang="ko-KR" dirty="0"/>
          </a:p>
          <a:p>
            <a:r>
              <a:rPr lang="en-US" altLang="ko-KR" dirty="0"/>
              <a:t>COM</a:t>
            </a:r>
            <a:r>
              <a:rPr lang="ko-KR" altLang="en-US" dirty="0"/>
              <a:t>은 해당 </a:t>
            </a:r>
            <a:r>
              <a:rPr lang="en-US" altLang="ko-KR" dirty="0"/>
              <a:t>CLSID</a:t>
            </a:r>
            <a:r>
              <a:rPr lang="ko-KR" altLang="en-US" dirty="0"/>
              <a:t>와 </a:t>
            </a:r>
            <a:r>
              <a:rPr lang="en-US" altLang="ko-KR" dirty="0"/>
              <a:t>COM</a:t>
            </a:r>
            <a:r>
              <a:rPr lang="ko-KR" altLang="en-US" dirty="0"/>
              <a:t>클래스의 위치를 기록하는 레지스트리를 가짐</a:t>
            </a:r>
            <a:endParaRPr lang="en-US" altLang="ko-KR" dirty="0"/>
          </a:p>
          <a:p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CLSID</a:t>
            </a:r>
            <a:r>
              <a:rPr lang="ko-KR" altLang="en-US" dirty="0"/>
              <a:t>를 통해 </a:t>
            </a:r>
            <a:r>
              <a:rPr lang="en-US" altLang="ko-KR" dirty="0"/>
              <a:t>COM</a:t>
            </a:r>
            <a:r>
              <a:rPr lang="ko-KR" altLang="en-US" dirty="0"/>
              <a:t>에게 연결을 요청</a:t>
            </a:r>
            <a:endParaRPr lang="en-US" altLang="ko-KR" dirty="0"/>
          </a:p>
          <a:p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COM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그림에서 동그라미</a:t>
            </a:r>
            <a:r>
              <a:rPr lang="en-US" altLang="ko-KR" dirty="0"/>
              <a:t>)</a:t>
            </a:r>
            <a:r>
              <a:rPr lang="ko-KR" altLang="en-US" dirty="0"/>
              <a:t>와 직접적으로 통신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4319F80-CE52-4720-955D-B87C3BE63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03055"/>
            <a:ext cx="5865840" cy="2963524"/>
          </a:xfrm>
        </p:spPr>
      </p:pic>
    </p:spTree>
    <p:extLst>
      <p:ext uri="{BB962C8B-B14F-4D97-AF65-F5344CB8AC3E}">
        <p14:creationId xmlns:p14="http://schemas.microsoft.com/office/powerpoint/2010/main" val="26405463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810F895-E294-403C-8BBF-E318F1EA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COM in WSL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9479BCE-2434-4B86-BA32-42D6B1A78A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Bash.exe</a:t>
            </a:r>
            <a:r>
              <a:rPr lang="ko-KR" altLang="en-US" dirty="0"/>
              <a:t>가 사용하기 원하는 오브젝트는 </a:t>
            </a:r>
            <a:r>
              <a:rPr lang="en-US" altLang="ko-KR" dirty="0" err="1"/>
              <a:t>ILxssSession</a:t>
            </a:r>
            <a:endParaRPr lang="en-US" altLang="ko-KR" dirty="0"/>
          </a:p>
          <a:p>
            <a:r>
              <a:rPr lang="en-US" altLang="ko-KR" dirty="0" err="1"/>
              <a:t>ILxssSession</a:t>
            </a:r>
            <a:endParaRPr lang="en-US" altLang="ko-KR" dirty="0"/>
          </a:p>
          <a:p>
            <a:pPr lvl="1"/>
            <a:r>
              <a:rPr lang="ko-KR" altLang="en-US" dirty="0"/>
              <a:t>외부의 실행파일과 통신하며 </a:t>
            </a:r>
            <a:r>
              <a:rPr lang="en-US" altLang="ko-KR" dirty="0"/>
              <a:t>Linux Instance</a:t>
            </a:r>
            <a:r>
              <a:rPr lang="ko-KR" altLang="en-US" dirty="0"/>
              <a:t>를 생성하는 역할</a:t>
            </a:r>
            <a:endParaRPr lang="en-US" altLang="ko-KR" dirty="0"/>
          </a:p>
          <a:p>
            <a:r>
              <a:rPr lang="en-US" altLang="ko-KR" dirty="0" err="1"/>
              <a:t>LxssManager</a:t>
            </a:r>
            <a:r>
              <a:rPr lang="ko-KR" altLang="en-US" dirty="0"/>
              <a:t>의 기능을 자신의 함수를 쓰듯이 사용 가능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B27E39C-1A58-4D39-A792-0E28E4E6E4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1262" y="3095625"/>
            <a:ext cx="4943475" cy="2124075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046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810F895-E294-403C-8BBF-E318F1EA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COM in WSL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9479BCE-2434-4B86-BA32-42D6B1A78A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Bash.exe</a:t>
            </a:r>
            <a:r>
              <a:rPr lang="ko-KR" altLang="en-US" dirty="0"/>
              <a:t>가 사용하기 원하는 오브젝트는 </a:t>
            </a:r>
            <a:r>
              <a:rPr lang="en-US" altLang="ko-KR" dirty="0" err="1"/>
              <a:t>ILxssSession</a:t>
            </a:r>
            <a:endParaRPr lang="en-US" altLang="ko-KR" dirty="0"/>
          </a:p>
          <a:p>
            <a:r>
              <a:rPr lang="en-US" altLang="ko-KR" dirty="0" err="1"/>
              <a:t>ILxssSession</a:t>
            </a:r>
            <a:endParaRPr lang="en-US" altLang="ko-KR" dirty="0"/>
          </a:p>
          <a:p>
            <a:pPr lvl="1"/>
            <a:r>
              <a:rPr lang="ko-KR" altLang="en-US" dirty="0"/>
              <a:t>외부의 실행파일과 통신하며 </a:t>
            </a:r>
            <a:r>
              <a:rPr lang="en-US" altLang="ko-KR" dirty="0"/>
              <a:t>Linux Instance</a:t>
            </a:r>
            <a:r>
              <a:rPr lang="ko-KR" altLang="en-US" dirty="0"/>
              <a:t>를 생성하는 역할</a:t>
            </a:r>
            <a:endParaRPr lang="en-US" altLang="ko-KR" dirty="0"/>
          </a:p>
          <a:p>
            <a:r>
              <a:rPr lang="en-US" altLang="ko-KR" dirty="0" err="1"/>
              <a:t>LxssManager</a:t>
            </a:r>
            <a:r>
              <a:rPr lang="ko-KR" altLang="en-US" dirty="0"/>
              <a:t>의 기능을 자신의 함수를 쓰듯이 사용 가능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3ABF12C-AE75-44DA-AC9C-2432D8E2C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EAD86F-5807-4F4C-B2F6-16FF6150BFF6}"/>
              </a:ext>
            </a:extLst>
          </p:cNvPr>
          <p:cNvSpPr/>
          <p:nvPr/>
        </p:nvSpPr>
        <p:spPr>
          <a:xfrm>
            <a:off x="6947685" y="3310042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D8CB8-F409-4474-A61D-33C694836E3B}"/>
              </a:ext>
            </a:extLst>
          </p:cNvPr>
          <p:cNvSpPr/>
          <p:nvPr/>
        </p:nvSpPr>
        <p:spPr>
          <a:xfrm>
            <a:off x="8888321" y="3301501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208FA-670F-474D-BCE6-DEBC4E7EE623}"/>
              </a:ext>
            </a:extLst>
          </p:cNvPr>
          <p:cNvSpPr/>
          <p:nvPr/>
        </p:nvSpPr>
        <p:spPr>
          <a:xfrm>
            <a:off x="6549007" y="2866991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8B053-F10F-41FC-A70A-44B28169E8C8}"/>
              </a:ext>
            </a:extLst>
          </p:cNvPr>
          <p:cNvSpPr txBox="1"/>
          <p:nvPr/>
        </p:nvSpPr>
        <p:spPr>
          <a:xfrm>
            <a:off x="8045856" y="2866990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CDF9C6-509E-48DA-B80A-1E673B356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110803" y="3589892"/>
            <a:ext cx="890346" cy="12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28B2BE-A307-418E-96E0-6940449C557A}"/>
              </a:ext>
            </a:extLst>
          </p:cNvPr>
          <p:cNvSpPr/>
          <p:nvPr/>
        </p:nvSpPr>
        <p:spPr>
          <a:xfrm>
            <a:off x="9005826" y="3455745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89D8EC-AEAD-430B-B515-664E2EC2B6D9}"/>
              </a:ext>
            </a:extLst>
          </p:cNvPr>
          <p:cNvSpPr/>
          <p:nvPr/>
        </p:nvSpPr>
        <p:spPr>
          <a:xfrm>
            <a:off x="6356909" y="1880006"/>
            <a:ext cx="4842662" cy="287487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9920C-15A0-4D9E-911F-18D11CA6FFE3}"/>
              </a:ext>
            </a:extLst>
          </p:cNvPr>
          <p:cNvSpPr txBox="1"/>
          <p:nvPr/>
        </p:nvSpPr>
        <p:spPr>
          <a:xfrm>
            <a:off x="7343302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32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Initialization: </a:t>
            </a:r>
            <a:r>
              <a:rPr lang="en-US" altLang="ko-KR" dirty="0" err="1"/>
              <a:t>ILxssSession</a:t>
            </a:r>
            <a:r>
              <a:rPr lang="en-US" altLang="ko-KR" dirty="0"/>
              <a:t> give IOCTL to I/O Manager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DBA4D2-CCC1-4064-BD37-18625AF7B6D2}"/>
              </a:ext>
            </a:extLst>
          </p:cNvPr>
          <p:cNvSpPr/>
          <p:nvPr/>
        </p:nvSpPr>
        <p:spPr>
          <a:xfrm>
            <a:off x="1622220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C79E9-59A1-44AB-AD3D-C7D248D19679}"/>
              </a:ext>
            </a:extLst>
          </p:cNvPr>
          <p:cNvSpPr/>
          <p:nvPr/>
        </p:nvSpPr>
        <p:spPr>
          <a:xfrm>
            <a:off x="3670123" y="2892474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7003BC-46AB-4010-9750-951F7DB6D477}"/>
              </a:ext>
            </a:extLst>
          </p:cNvPr>
          <p:cNvSpPr/>
          <p:nvPr/>
        </p:nvSpPr>
        <p:spPr>
          <a:xfrm>
            <a:off x="1223542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0223A-C19B-4885-93CF-D998A5D48E9E}"/>
              </a:ext>
            </a:extLst>
          </p:cNvPr>
          <p:cNvSpPr txBox="1"/>
          <p:nvPr/>
        </p:nvSpPr>
        <p:spPr>
          <a:xfrm>
            <a:off x="2720391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1D9617-5848-4299-9DF6-B992F72529FB}"/>
              </a:ext>
            </a:extLst>
          </p:cNvPr>
          <p:cNvCxnSpPr>
            <a:cxnSpLocks/>
            <a:stCxn id="2" idx="2"/>
            <a:endCxn id="29" idx="0"/>
          </p:cNvCxnSpPr>
          <p:nvPr/>
        </p:nvCxnSpPr>
        <p:spPr>
          <a:xfrm rot="16200000" flipH="1">
            <a:off x="4643324" y="2996524"/>
            <a:ext cx="1317171" cy="169425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A497DC-56D4-4518-AE4F-8EE7276B9856}"/>
              </a:ext>
            </a:extLst>
          </p:cNvPr>
          <p:cNvSpPr/>
          <p:nvPr/>
        </p:nvSpPr>
        <p:spPr>
          <a:xfrm>
            <a:off x="1280159" y="4966270"/>
            <a:ext cx="9546337" cy="110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E2BFD3-9CEE-4E10-8991-AC4C0CF83681}"/>
              </a:ext>
            </a:extLst>
          </p:cNvPr>
          <p:cNvSpPr/>
          <p:nvPr/>
        </p:nvSpPr>
        <p:spPr>
          <a:xfrm>
            <a:off x="1800759" y="4502237"/>
            <a:ext cx="869655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4E99B8-F3EE-41C0-9793-EC7407073BBD}"/>
              </a:ext>
            </a:extLst>
          </p:cNvPr>
          <p:cNvSpPr/>
          <p:nvPr/>
        </p:nvSpPr>
        <p:spPr>
          <a:xfrm>
            <a:off x="3529888" y="2673051"/>
            <a:ext cx="4860650" cy="3398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535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16297-F58F-4737-B732-1F7D892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IOCTL and IRP in WSL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C881-2960-402E-BF3C-94A0B9D60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I/O Manager</a:t>
            </a:r>
            <a:r>
              <a:rPr lang="ko-KR" altLang="en-US" dirty="0"/>
              <a:t>에게 </a:t>
            </a:r>
            <a:r>
              <a:rPr lang="en-US" altLang="ko-KR" dirty="0"/>
              <a:t>WSL Instance</a:t>
            </a:r>
            <a:r>
              <a:rPr lang="ko-KR" altLang="en-US" dirty="0"/>
              <a:t>를 생성하라는 </a:t>
            </a:r>
            <a:r>
              <a:rPr lang="en-US" altLang="ko-KR" dirty="0"/>
              <a:t>IOCTL</a:t>
            </a:r>
            <a:r>
              <a:rPr lang="ko-KR" altLang="en-US" dirty="0"/>
              <a:t>을 전달</a:t>
            </a:r>
            <a:endParaRPr lang="en-US" altLang="ko-KR" dirty="0"/>
          </a:p>
          <a:p>
            <a:r>
              <a:rPr lang="en-US" altLang="ko-KR" dirty="0"/>
              <a:t>IOCTL</a:t>
            </a:r>
            <a:r>
              <a:rPr lang="ko-KR" altLang="en-US" dirty="0"/>
              <a:t>은 장치를 위한 시스템콜 </a:t>
            </a:r>
            <a:endParaRPr lang="en-US" altLang="ko-KR" dirty="0"/>
          </a:p>
          <a:p>
            <a:pPr lvl="1"/>
            <a:r>
              <a:rPr lang="ko-KR" altLang="en-US" dirty="0"/>
              <a:t>테이블 형태로 </a:t>
            </a:r>
            <a:r>
              <a:rPr lang="en-US" altLang="ko-KR" dirty="0"/>
              <a:t>I/O Manager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/>
              <a:t>IOCTL</a:t>
            </a:r>
            <a:r>
              <a:rPr lang="ko-KR" altLang="en-US" dirty="0"/>
              <a:t>은  </a:t>
            </a:r>
            <a:r>
              <a:rPr lang="en-US" altLang="ko-KR" dirty="0"/>
              <a:t>User mode address space</a:t>
            </a:r>
            <a:r>
              <a:rPr lang="ko-KR" altLang="en-US" dirty="0"/>
              <a:t>에서 </a:t>
            </a:r>
            <a:r>
              <a:rPr lang="en-US" altLang="ko-KR" dirty="0"/>
              <a:t>System address space</a:t>
            </a:r>
            <a:r>
              <a:rPr lang="ko-KR" altLang="en-US" dirty="0"/>
              <a:t>에게 전달하는 명령</a:t>
            </a:r>
            <a:endParaRPr lang="en-US" altLang="ko-KR" dirty="0"/>
          </a:p>
          <a:p>
            <a:r>
              <a:rPr lang="en-US" altLang="ko-KR" dirty="0"/>
              <a:t>I/O Manager</a:t>
            </a:r>
            <a:r>
              <a:rPr lang="ko-KR" altLang="en-US" dirty="0"/>
              <a:t>은 </a:t>
            </a:r>
            <a:r>
              <a:rPr lang="en-US" altLang="ko-KR" dirty="0"/>
              <a:t>Bus</a:t>
            </a:r>
            <a:r>
              <a:rPr lang="ko-KR" altLang="en-US" dirty="0"/>
              <a:t>에게</a:t>
            </a:r>
            <a:r>
              <a:rPr lang="en-US" altLang="ko-KR" dirty="0"/>
              <a:t> </a:t>
            </a:r>
            <a:r>
              <a:rPr lang="ko-KR" altLang="en-US" dirty="0"/>
              <a:t>해당 </a:t>
            </a:r>
            <a:r>
              <a:rPr lang="en-US" altLang="ko-KR" dirty="0"/>
              <a:t>IOCTL</a:t>
            </a:r>
            <a:r>
              <a:rPr lang="ko-KR" altLang="en-US" dirty="0"/>
              <a:t>을 </a:t>
            </a:r>
            <a:r>
              <a:rPr lang="en-US" altLang="ko-KR" dirty="0"/>
              <a:t>IRP</a:t>
            </a:r>
            <a:r>
              <a:rPr lang="ko-KR" altLang="en-US" dirty="0"/>
              <a:t>구조체로 변환하여 전달</a:t>
            </a:r>
            <a:endParaRPr lang="en-US" altLang="ko-KR" dirty="0"/>
          </a:p>
          <a:p>
            <a:pPr lvl="1"/>
            <a:r>
              <a:rPr lang="en-US" altLang="ko-KR" dirty="0"/>
              <a:t>IRP</a:t>
            </a:r>
            <a:r>
              <a:rPr lang="ko-KR" altLang="en-US" dirty="0"/>
              <a:t>는 </a:t>
            </a:r>
            <a:r>
              <a:rPr lang="en-US" altLang="ko-KR" dirty="0"/>
              <a:t>System Address Space</a:t>
            </a:r>
            <a:r>
              <a:rPr lang="ko-KR" altLang="en-US" dirty="0"/>
              <a:t>에서 입출력 명령에 사용되는 구조체</a:t>
            </a:r>
            <a:endParaRPr lang="en-US" altLang="ko-KR" dirty="0"/>
          </a:p>
          <a:p>
            <a:pPr lvl="1"/>
            <a:r>
              <a:rPr lang="en-US" altLang="ko-KR" dirty="0"/>
              <a:t>I/O Manager</a:t>
            </a:r>
            <a:r>
              <a:rPr lang="ko-KR" altLang="en-US" dirty="0"/>
              <a:t>은 모든 </a:t>
            </a:r>
            <a:r>
              <a:rPr lang="en-US" altLang="ko-KR" dirty="0" err="1"/>
              <a:t>ioctl</a:t>
            </a:r>
            <a:r>
              <a:rPr lang="ko-KR" altLang="en-US" dirty="0"/>
              <a:t>을 받아 맞는 드라이버에게 </a:t>
            </a:r>
            <a:r>
              <a:rPr lang="en-US" altLang="ko-KR" dirty="0"/>
              <a:t>IRP</a:t>
            </a:r>
            <a:r>
              <a:rPr lang="ko-KR" altLang="en-US" dirty="0"/>
              <a:t>전달하는 역할 수행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EC5841-1483-4BAD-B602-A7345504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A011-5DBD-4D52-AC38-F7035EC8D2D6}"/>
              </a:ext>
            </a:extLst>
          </p:cNvPr>
          <p:cNvSpPr/>
          <p:nvPr/>
        </p:nvSpPr>
        <p:spPr>
          <a:xfrm>
            <a:off x="6709867" y="5515661"/>
            <a:ext cx="3811219" cy="61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108D97-1EE7-4B0B-9E87-F821CE8EE477}"/>
              </a:ext>
            </a:extLst>
          </p:cNvPr>
          <p:cNvSpPr/>
          <p:nvPr/>
        </p:nvSpPr>
        <p:spPr>
          <a:xfrm>
            <a:off x="7304533" y="5115530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3FA08A-965D-46A4-9CEB-2B8DE0B589ED}"/>
              </a:ext>
            </a:extLst>
          </p:cNvPr>
          <p:cNvSpPr/>
          <p:nvPr/>
        </p:nvSpPr>
        <p:spPr>
          <a:xfrm>
            <a:off x="6629460" y="2392455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C33593-E0FD-41F4-BB07-F65AC97730FE}"/>
              </a:ext>
            </a:extLst>
          </p:cNvPr>
          <p:cNvSpPr/>
          <p:nvPr/>
        </p:nvSpPr>
        <p:spPr>
          <a:xfrm>
            <a:off x="6742288" y="2546699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A921D-0A58-4994-BD74-0889667294BF}"/>
              </a:ext>
            </a:extLst>
          </p:cNvPr>
          <p:cNvSpPr/>
          <p:nvPr/>
        </p:nvSpPr>
        <p:spPr>
          <a:xfrm>
            <a:off x="6404458" y="2058617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2BC36A1-72EA-4A9F-8978-5B39CD7BDFD9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rot="16200000" flipH="1">
            <a:off x="7374653" y="2991585"/>
            <a:ext cx="1393118" cy="108852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797B50-26A2-438D-B554-87A69524877D}"/>
              </a:ext>
            </a:extLst>
          </p:cNvPr>
          <p:cNvSpPr txBox="1"/>
          <p:nvPr/>
        </p:nvSpPr>
        <p:spPr>
          <a:xfrm>
            <a:off x="7156764" y="2007299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F529A-73E4-4706-900B-961CED7DB7F5}"/>
              </a:ext>
            </a:extLst>
          </p:cNvPr>
          <p:cNvSpPr/>
          <p:nvPr/>
        </p:nvSpPr>
        <p:spPr>
          <a:xfrm>
            <a:off x="6404459" y="3868994"/>
            <a:ext cx="4422038" cy="23562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AFD01-B118-48AF-A4C2-54181819BACE}"/>
              </a:ext>
            </a:extLst>
          </p:cNvPr>
          <p:cNvSpPr txBox="1"/>
          <p:nvPr/>
        </p:nvSpPr>
        <p:spPr>
          <a:xfrm>
            <a:off x="7362537" y="3808212"/>
            <a:ext cx="2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7A20C4-85BB-49DF-B5B3-DDAFA3C2E708}"/>
              </a:ext>
            </a:extLst>
          </p:cNvPr>
          <p:cNvSpPr/>
          <p:nvPr/>
        </p:nvSpPr>
        <p:spPr>
          <a:xfrm>
            <a:off x="6709867" y="4232409"/>
            <a:ext cx="3811219" cy="776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I/O Manager</a:t>
            </a:r>
            <a:endParaRPr lang="ko-KR" altLang="en-US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E13AC04-47CE-40EB-A095-5B19DBBB30E3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 flipH="1" flipV="1">
            <a:off x="6709867" y="4620676"/>
            <a:ext cx="594666" cy="699679"/>
          </a:xfrm>
          <a:prstGeom prst="bentConnector3">
            <a:avLst>
              <a:gd name="adj1" fmla="val -3844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7265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16297-F58F-4737-B732-1F7D892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 Internal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C881-2960-402E-BF3C-94A0B9D60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Bus</a:t>
            </a:r>
            <a:r>
              <a:rPr lang="ko-KR" altLang="en-US" dirty="0"/>
              <a:t>는 파일 포인터가 가리키고 있는 메모리 위치</a:t>
            </a:r>
            <a:endParaRPr lang="en-US" altLang="ko-KR" dirty="0"/>
          </a:p>
          <a:p>
            <a:r>
              <a:rPr lang="ko-KR" altLang="en-US" dirty="0"/>
              <a:t>해당 메모리에 접근해 값을 집어넣음으로써 </a:t>
            </a:r>
            <a:r>
              <a:rPr lang="en-US" altLang="ko-KR" dirty="0" err="1"/>
              <a:t>LxCore</a:t>
            </a:r>
            <a:r>
              <a:rPr lang="ko-KR" altLang="en-US" dirty="0"/>
              <a:t>와 통신이 가능함</a:t>
            </a:r>
            <a:endParaRPr lang="en-US" altLang="ko-KR" dirty="0"/>
          </a:p>
          <a:p>
            <a:r>
              <a:rPr lang="en-US" altLang="ko-KR" dirty="0" err="1"/>
              <a:t>LxCore</a:t>
            </a:r>
            <a:r>
              <a:rPr lang="ko-KR" altLang="en-US" dirty="0"/>
              <a:t>의 </a:t>
            </a:r>
            <a:r>
              <a:rPr lang="en-US" altLang="ko-KR" dirty="0"/>
              <a:t>Bus</a:t>
            </a:r>
            <a:r>
              <a:rPr lang="ko-KR" altLang="en-US" dirty="0"/>
              <a:t>는 </a:t>
            </a:r>
            <a:r>
              <a:rPr lang="en-US" altLang="ko-KR" dirty="0"/>
              <a:t>Shared memory </a:t>
            </a:r>
            <a:r>
              <a:rPr lang="ko-KR" altLang="en-US" dirty="0"/>
              <a:t>기법을 사용해서 구현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EC5841-1483-4BAD-B602-A7345504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A921D-0A58-4994-BD74-0889667294BF}"/>
              </a:ext>
            </a:extLst>
          </p:cNvPr>
          <p:cNvSpPr/>
          <p:nvPr/>
        </p:nvSpPr>
        <p:spPr>
          <a:xfrm>
            <a:off x="6404458" y="2058617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97B50-26A2-438D-B554-87A69524877D}"/>
              </a:ext>
            </a:extLst>
          </p:cNvPr>
          <p:cNvSpPr txBox="1"/>
          <p:nvPr/>
        </p:nvSpPr>
        <p:spPr>
          <a:xfrm>
            <a:off x="7156764" y="2007299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F529A-73E4-4706-900B-961CED7DB7F5}"/>
              </a:ext>
            </a:extLst>
          </p:cNvPr>
          <p:cNvSpPr/>
          <p:nvPr/>
        </p:nvSpPr>
        <p:spPr>
          <a:xfrm>
            <a:off x="6404459" y="3868994"/>
            <a:ext cx="4422038" cy="23562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AFD01-B118-48AF-A4C2-54181819BACE}"/>
              </a:ext>
            </a:extLst>
          </p:cNvPr>
          <p:cNvSpPr txBox="1"/>
          <p:nvPr/>
        </p:nvSpPr>
        <p:spPr>
          <a:xfrm>
            <a:off x="7362537" y="3808212"/>
            <a:ext cx="2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7A20C4-85BB-49DF-B5B3-DDAFA3C2E708}"/>
              </a:ext>
            </a:extLst>
          </p:cNvPr>
          <p:cNvSpPr/>
          <p:nvPr/>
        </p:nvSpPr>
        <p:spPr>
          <a:xfrm>
            <a:off x="6709867" y="4232409"/>
            <a:ext cx="3811219" cy="776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I/O Manager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0DB592-222A-4323-8C5D-0DE45F8D6C5A}"/>
              </a:ext>
            </a:extLst>
          </p:cNvPr>
          <p:cNvSpPr/>
          <p:nvPr/>
        </p:nvSpPr>
        <p:spPr>
          <a:xfrm>
            <a:off x="6629460" y="2392455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0059F-4728-49F5-A130-75542744EC28}"/>
              </a:ext>
            </a:extLst>
          </p:cNvPr>
          <p:cNvSpPr/>
          <p:nvPr/>
        </p:nvSpPr>
        <p:spPr>
          <a:xfrm>
            <a:off x="6742288" y="2546699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5ED773-C74C-45C7-9241-25B72732678D}"/>
              </a:ext>
            </a:extLst>
          </p:cNvPr>
          <p:cNvSpPr/>
          <p:nvPr/>
        </p:nvSpPr>
        <p:spPr>
          <a:xfrm>
            <a:off x="6709867" y="5515661"/>
            <a:ext cx="3811219" cy="61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24A452-0291-4F90-9DD1-975C33903FA3}"/>
              </a:ext>
            </a:extLst>
          </p:cNvPr>
          <p:cNvSpPr/>
          <p:nvPr/>
        </p:nvSpPr>
        <p:spPr>
          <a:xfrm>
            <a:off x="7304533" y="5115530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22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Initialization: Pico process is created using PICO API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DBA4D2-CCC1-4064-BD37-18625AF7B6D2}"/>
              </a:ext>
            </a:extLst>
          </p:cNvPr>
          <p:cNvSpPr/>
          <p:nvPr/>
        </p:nvSpPr>
        <p:spPr>
          <a:xfrm>
            <a:off x="1622220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C79E9-59A1-44AB-AD3D-C7D248D19679}"/>
              </a:ext>
            </a:extLst>
          </p:cNvPr>
          <p:cNvSpPr/>
          <p:nvPr/>
        </p:nvSpPr>
        <p:spPr>
          <a:xfrm>
            <a:off x="3670123" y="2892474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7003BC-46AB-4010-9750-951F7DB6D477}"/>
              </a:ext>
            </a:extLst>
          </p:cNvPr>
          <p:cNvSpPr/>
          <p:nvPr/>
        </p:nvSpPr>
        <p:spPr>
          <a:xfrm>
            <a:off x="1223542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0223A-C19B-4885-93CF-D998A5D48E9E}"/>
              </a:ext>
            </a:extLst>
          </p:cNvPr>
          <p:cNvSpPr txBox="1"/>
          <p:nvPr/>
        </p:nvSpPr>
        <p:spPr>
          <a:xfrm>
            <a:off x="2720391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E841A-7142-4792-A00D-73E4944103A2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D50394-5E2A-4CA7-A464-8A8D2D64D61F}"/>
              </a:ext>
            </a:extLst>
          </p:cNvPr>
          <p:cNvSpPr/>
          <p:nvPr/>
        </p:nvSpPr>
        <p:spPr>
          <a:xfrm>
            <a:off x="1280159" y="4966270"/>
            <a:ext cx="9546337" cy="110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329DAD-CFDF-4CFB-ABA0-4B9B6984B8FE}"/>
              </a:ext>
            </a:extLst>
          </p:cNvPr>
          <p:cNvSpPr/>
          <p:nvPr/>
        </p:nvSpPr>
        <p:spPr>
          <a:xfrm>
            <a:off x="1800759" y="4502237"/>
            <a:ext cx="869655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17B28C-1E3F-49C0-83C5-5DAA4732FE29}"/>
              </a:ext>
            </a:extLst>
          </p:cNvPr>
          <p:cNvSpPr/>
          <p:nvPr/>
        </p:nvSpPr>
        <p:spPr>
          <a:xfrm>
            <a:off x="8866024" y="5157215"/>
            <a:ext cx="1631289" cy="791363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1D9617-5848-4299-9DF6-B992F72529FB}"/>
              </a:ext>
            </a:extLst>
          </p:cNvPr>
          <p:cNvCxnSpPr>
            <a:cxnSpLocks/>
            <a:stCxn id="31" idx="3"/>
            <a:endCxn id="25" idx="3"/>
          </p:cNvCxnSpPr>
          <p:nvPr/>
        </p:nvCxnSpPr>
        <p:spPr>
          <a:xfrm flipH="1" flipV="1">
            <a:off x="8600067" y="3229223"/>
            <a:ext cx="1897246" cy="2323674"/>
          </a:xfrm>
          <a:prstGeom prst="bentConnector3">
            <a:avLst>
              <a:gd name="adj1" fmla="val -12049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848B74-76BB-4BDF-8EF3-4462201627D2}"/>
              </a:ext>
            </a:extLst>
          </p:cNvPr>
          <p:cNvSpPr/>
          <p:nvPr/>
        </p:nvSpPr>
        <p:spPr>
          <a:xfrm>
            <a:off x="6203589" y="2530929"/>
            <a:ext cx="4860650" cy="3604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2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16297-F58F-4737-B732-1F7D892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of PICO API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C881-2960-402E-BF3C-94A0B9D60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en-US" altLang="ko-KR" dirty="0"/>
              <a:t>Process</a:t>
            </a:r>
            <a:r>
              <a:rPr lang="ko-KR" altLang="en-US" dirty="0"/>
              <a:t>를 관리 하는 </a:t>
            </a:r>
            <a:r>
              <a:rPr lang="en-US" altLang="ko-KR" dirty="0"/>
              <a:t>API</a:t>
            </a:r>
          </a:p>
          <a:p>
            <a:r>
              <a:rPr lang="en-US" altLang="ko-KR" dirty="0"/>
              <a:t>PICO API</a:t>
            </a:r>
            <a:r>
              <a:rPr lang="ko-KR" altLang="en-US" dirty="0"/>
              <a:t>를 사용하려면 먼저 </a:t>
            </a:r>
            <a:r>
              <a:rPr lang="en-US" altLang="ko-KR" dirty="0" err="1"/>
              <a:t>PsRegisterPicoProvider</a:t>
            </a:r>
            <a:r>
              <a:rPr lang="en-US" altLang="ko-KR" dirty="0"/>
              <a:t> API</a:t>
            </a:r>
            <a:r>
              <a:rPr lang="ko-KR" altLang="en-US" dirty="0"/>
              <a:t>로 </a:t>
            </a:r>
            <a:r>
              <a:rPr lang="en-US" altLang="ko-KR" dirty="0"/>
              <a:t>PICO Provider</a:t>
            </a:r>
            <a:r>
              <a:rPr lang="ko-KR" altLang="en-US" dirty="0"/>
              <a:t>로 등록을 해야함</a:t>
            </a:r>
            <a:endParaRPr lang="en-US" altLang="ko-KR" dirty="0"/>
          </a:p>
          <a:p>
            <a:pPr lvl="1"/>
            <a:r>
              <a:rPr lang="ko-KR" altLang="en-US" dirty="0"/>
              <a:t>등록 과정</a:t>
            </a:r>
            <a:endParaRPr lang="en-US" altLang="ko-KR" dirty="0"/>
          </a:p>
          <a:p>
            <a:pPr lvl="1"/>
            <a:r>
              <a:rPr lang="en-US" altLang="ko-KR" dirty="0"/>
              <a:t>System Call Handling </a:t>
            </a:r>
            <a:r>
              <a:rPr lang="ko-KR" altLang="en-US" dirty="0"/>
              <a:t>함수를 등록</a:t>
            </a:r>
            <a:endParaRPr lang="en-US" altLang="ko-KR" dirty="0"/>
          </a:p>
          <a:p>
            <a:pPr lvl="1"/>
            <a:r>
              <a:rPr lang="en-US" altLang="ko-KR" dirty="0"/>
              <a:t>PICO API</a:t>
            </a:r>
            <a:r>
              <a:rPr lang="ko-KR" altLang="en-US" dirty="0"/>
              <a:t>를 제공받음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EC5841-1483-4BAD-B602-A7345504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A011-5DBD-4D52-AC38-F7035EC8D2D6}"/>
              </a:ext>
            </a:extLst>
          </p:cNvPr>
          <p:cNvSpPr/>
          <p:nvPr/>
        </p:nvSpPr>
        <p:spPr>
          <a:xfrm>
            <a:off x="6709867" y="5106010"/>
            <a:ext cx="3811219" cy="102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A921D-0A58-4994-BD74-0889667294BF}"/>
              </a:ext>
            </a:extLst>
          </p:cNvPr>
          <p:cNvSpPr/>
          <p:nvPr/>
        </p:nvSpPr>
        <p:spPr>
          <a:xfrm>
            <a:off x="6404458" y="2058617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97B50-26A2-438D-B554-87A69524877D}"/>
              </a:ext>
            </a:extLst>
          </p:cNvPr>
          <p:cNvSpPr txBox="1"/>
          <p:nvPr/>
        </p:nvSpPr>
        <p:spPr>
          <a:xfrm>
            <a:off x="7156764" y="2007299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F529A-73E4-4706-900B-961CED7DB7F5}"/>
              </a:ext>
            </a:extLst>
          </p:cNvPr>
          <p:cNvSpPr/>
          <p:nvPr/>
        </p:nvSpPr>
        <p:spPr>
          <a:xfrm>
            <a:off x="6404459" y="3868994"/>
            <a:ext cx="4422038" cy="23562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AFD01-B118-48AF-A4C2-54181819BACE}"/>
              </a:ext>
            </a:extLst>
          </p:cNvPr>
          <p:cNvSpPr txBox="1"/>
          <p:nvPr/>
        </p:nvSpPr>
        <p:spPr>
          <a:xfrm>
            <a:off x="7362537" y="3808212"/>
            <a:ext cx="2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B6710C-6556-4866-A517-00D77F2D2B34}"/>
              </a:ext>
            </a:extLst>
          </p:cNvPr>
          <p:cNvSpPr/>
          <p:nvPr/>
        </p:nvSpPr>
        <p:spPr>
          <a:xfrm>
            <a:off x="9219439" y="5257744"/>
            <a:ext cx="1247140" cy="718689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4B331-5700-4767-9D73-43699B92F6F9}"/>
              </a:ext>
            </a:extLst>
          </p:cNvPr>
          <p:cNvSpPr/>
          <p:nvPr/>
        </p:nvSpPr>
        <p:spPr>
          <a:xfrm>
            <a:off x="8889797" y="2419468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C9BBD3-384C-4401-8354-8BBD02D335D1}"/>
              </a:ext>
            </a:extLst>
          </p:cNvPr>
          <p:cNvSpPr/>
          <p:nvPr/>
        </p:nvSpPr>
        <p:spPr>
          <a:xfrm>
            <a:off x="6791651" y="5149237"/>
            <a:ext cx="1476451" cy="406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BE7FF5-0F78-484D-A30C-CDDADAA1F776}"/>
              </a:ext>
            </a:extLst>
          </p:cNvPr>
          <p:cNvSpPr/>
          <p:nvPr/>
        </p:nvSpPr>
        <p:spPr>
          <a:xfrm>
            <a:off x="6791651" y="5693820"/>
            <a:ext cx="1476451" cy="406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1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16297-F58F-4737-B732-1F7D892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Making Pico Process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C881-2960-402E-BF3C-94A0B9D60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PICO API</a:t>
            </a:r>
          </a:p>
          <a:p>
            <a:pPr lvl="1"/>
            <a:r>
              <a:rPr lang="en-US" altLang="ko-KR" dirty="0"/>
              <a:t>WSL </a:t>
            </a:r>
            <a:r>
              <a:rPr lang="ko-KR" altLang="en-US" dirty="0"/>
              <a:t>시스템 콜 </a:t>
            </a:r>
            <a:r>
              <a:rPr lang="ko-KR" altLang="en-US" dirty="0" err="1"/>
              <a:t>콜백</a:t>
            </a:r>
            <a:r>
              <a:rPr lang="ko-KR" altLang="en-US" dirty="0"/>
              <a:t> 함수 제공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 프로세스 생성 및 삭제</a:t>
            </a:r>
            <a:endParaRPr lang="en-US" altLang="ko-KR" dirty="0"/>
          </a:p>
          <a:p>
            <a:r>
              <a:rPr lang="en-US" altLang="ko-KR" dirty="0"/>
              <a:t>PICO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제공된 함수를 이용하여 </a:t>
            </a:r>
            <a:r>
              <a:rPr lang="en-US" altLang="ko-KR" dirty="0" err="1"/>
              <a:t>init</a:t>
            </a:r>
            <a:r>
              <a:rPr lang="en-US" altLang="ko-KR" dirty="0"/>
              <a:t> daemon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EC5841-1483-4BAD-B602-A7345504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A011-5DBD-4D52-AC38-F7035EC8D2D6}"/>
              </a:ext>
            </a:extLst>
          </p:cNvPr>
          <p:cNvSpPr/>
          <p:nvPr/>
        </p:nvSpPr>
        <p:spPr>
          <a:xfrm>
            <a:off x="6709867" y="5106010"/>
            <a:ext cx="3811219" cy="102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A921D-0A58-4994-BD74-0889667294BF}"/>
              </a:ext>
            </a:extLst>
          </p:cNvPr>
          <p:cNvSpPr/>
          <p:nvPr/>
        </p:nvSpPr>
        <p:spPr>
          <a:xfrm>
            <a:off x="6404458" y="2058617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97B50-26A2-438D-B554-87A69524877D}"/>
              </a:ext>
            </a:extLst>
          </p:cNvPr>
          <p:cNvSpPr txBox="1"/>
          <p:nvPr/>
        </p:nvSpPr>
        <p:spPr>
          <a:xfrm>
            <a:off x="7156764" y="2007299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F529A-73E4-4706-900B-961CED7DB7F5}"/>
              </a:ext>
            </a:extLst>
          </p:cNvPr>
          <p:cNvSpPr/>
          <p:nvPr/>
        </p:nvSpPr>
        <p:spPr>
          <a:xfrm>
            <a:off x="6404459" y="3868994"/>
            <a:ext cx="4422038" cy="23562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AFD01-B118-48AF-A4C2-54181819BACE}"/>
              </a:ext>
            </a:extLst>
          </p:cNvPr>
          <p:cNvSpPr txBox="1"/>
          <p:nvPr/>
        </p:nvSpPr>
        <p:spPr>
          <a:xfrm>
            <a:off x="7362537" y="3808212"/>
            <a:ext cx="2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B6710C-6556-4866-A517-00D77F2D2B34}"/>
              </a:ext>
            </a:extLst>
          </p:cNvPr>
          <p:cNvSpPr/>
          <p:nvPr/>
        </p:nvSpPr>
        <p:spPr>
          <a:xfrm>
            <a:off x="9219439" y="5257744"/>
            <a:ext cx="1247140" cy="718689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4B331-5700-4767-9D73-43699B92F6F9}"/>
              </a:ext>
            </a:extLst>
          </p:cNvPr>
          <p:cNvSpPr/>
          <p:nvPr/>
        </p:nvSpPr>
        <p:spPr>
          <a:xfrm>
            <a:off x="8889797" y="2419468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AD9A35D-7826-418C-8C20-0B2EC2D8491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rot="16200000" flipV="1">
            <a:off x="8947619" y="4362353"/>
            <a:ext cx="1653214" cy="13756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3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4C46A-BD15-458C-9F2F-A4D7A1E0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Previous Presentation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D0E4E-A719-4E12-BABE-6A9FB8BF2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의 개략적인 흐름을 설명</a:t>
            </a:r>
            <a:endParaRPr lang="en-US" altLang="ko-KR" dirty="0"/>
          </a:p>
          <a:p>
            <a:r>
              <a:rPr lang="ko-KR" altLang="en-US" dirty="0"/>
              <a:t>모르는 개념으로 모르는 개념을 설명</a:t>
            </a:r>
            <a:endParaRPr lang="en-US" altLang="ko-KR" dirty="0"/>
          </a:p>
          <a:p>
            <a:r>
              <a:rPr lang="ko-KR" altLang="en-US" dirty="0"/>
              <a:t>설명을 제대로 못하는 예시를 사용</a:t>
            </a:r>
          </a:p>
        </p:txBody>
      </p:sp>
    </p:spTree>
    <p:extLst>
      <p:ext uri="{BB962C8B-B14F-4D97-AF65-F5344CB8AC3E}">
        <p14:creationId xmlns:p14="http://schemas.microsoft.com/office/powerpoint/2010/main" val="267219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Initialization: Init daemon put fork() system call into Bus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DBA4D2-CCC1-4064-BD37-18625AF7B6D2}"/>
              </a:ext>
            </a:extLst>
          </p:cNvPr>
          <p:cNvSpPr/>
          <p:nvPr/>
        </p:nvSpPr>
        <p:spPr>
          <a:xfrm>
            <a:off x="1622220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C79E9-59A1-44AB-AD3D-C7D248D19679}"/>
              </a:ext>
            </a:extLst>
          </p:cNvPr>
          <p:cNvSpPr/>
          <p:nvPr/>
        </p:nvSpPr>
        <p:spPr>
          <a:xfrm>
            <a:off x="3670123" y="2892474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7003BC-46AB-4010-9750-951F7DB6D477}"/>
              </a:ext>
            </a:extLst>
          </p:cNvPr>
          <p:cNvSpPr/>
          <p:nvPr/>
        </p:nvSpPr>
        <p:spPr>
          <a:xfrm>
            <a:off x="1223542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0223A-C19B-4885-93CF-D998A5D48E9E}"/>
              </a:ext>
            </a:extLst>
          </p:cNvPr>
          <p:cNvSpPr txBox="1"/>
          <p:nvPr/>
        </p:nvSpPr>
        <p:spPr>
          <a:xfrm>
            <a:off x="2720391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E841A-7142-4792-A00D-73E4944103A2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5A9740-4697-4254-AA4D-C0F372C44FBA}"/>
              </a:ext>
            </a:extLst>
          </p:cNvPr>
          <p:cNvSpPr/>
          <p:nvPr/>
        </p:nvSpPr>
        <p:spPr>
          <a:xfrm>
            <a:off x="1280159" y="4966270"/>
            <a:ext cx="9546337" cy="110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ABE88E-E4D4-40BC-9022-D6F46CCB1E5B}"/>
              </a:ext>
            </a:extLst>
          </p:cNvPr>
          <p:cNvSpPr/>
          <p:nvPr/>
        </p:nvSpPr>
        <p:spPr>
          <a:xfrm>
            <a:off x="1800759" y="4502237"/>
            <a:ext cx="869655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45BA5E-0A9D-42CC-A7DE-6B357B64BAAF}"/>
              </a:ext>
            </a:extLst>
          </p:cNvPr>
          <p:cNvSpPr/>
          <p:nvPr/>
        </p:nvSpPr>
        <p:spPr>
          <a:xfrm>
            <a:off x="8866024" y="5157215"/>
            <a:ext cx="1631289" cy="791363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1D9617-5848-4299-9DF6-B992F72529FB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 rot="5400000">
            <a:off x="6626489" y="3344302"/>
            <a:ext cx="680483" cy="16353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7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16297-F58F-4737-B732-1F7D892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Fork()</a:t>
            </a:r>
            <a:r>
              <a:rPr lang="ko-KR" altLang="en-US" dirty="0"/>
              <a:t> </a:t>
            </a:r>
            <a:r>
              <a:rPr lang="en-US" altLang="ko-KR" dirty="0"/>
              <a:t>Handling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C881-2960-402E-BF3C-94A0B9D60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Init daemon</a:t>
            </a:r>
            <a:r>
              <a:rPr lang="ko-KR" altLang="en-US" dirty="0"/>
              <a:t>이 </a:t>
            </a:r>
            <a:r>
              <a:rPr lang="en-US" altLang="ko-KR" dirty="0"/>
              <a:t>Bus</a:t>
            </a:r>
            <a:r>
              <a:rPr lang="ko-KR" altLang="en-US" dirty="0"/>
              <a:t>에 </a:t>
            </a:r>
            <a:r>
              <a:rPr lang="en-US" altLang="ko-KR" dirty="0"/>
              <a:t>fork() </a:t>
            </a:r>
            <a:r>
              <a:rPr lang="ko-KR" altLang="en-US" dirty="0"/>
              <a:t>시스템콜을 넣음</a:t>
            </a:r>
            <a:endParaRPr lang="en-US" altLang="ko-KR" dirty="0"/>
          </a:p>
          <a:p>
            <a:r>
              <a:rPr lang="en-US" altLang="ko-KR" dirty="0"/>
              <a:t>PICO API </a:t>
            </a:r>
            <a:r>
              <a:rPr lang="ko-KR" altLang="en-US" dirty="0"/>
              <a:t>함수가 </a:t>
            </a:r>
            <a:r>
              <a:rPr lang="en-US" altLang="ko-KR" dirty="0"/>
              <a:t>fork()</a:t>
            </a:r>
            <a:r>
              <a:rPr lang="ko-KR" altLang="en-US" dirty="0"/>
              <a:t>명령어를 확인하고 </a:t>
            </a:r>
            <a:r>
              <a:rPr lang="en-US" altLang="ko-KR" dirty="0"/>
              <a:t>/bash</a:t>
            </a:r>
            <a:r>
              <a:rPr lang="ko-KR" altLang="en-US" dirty="0"/>
              <a:t>에 해당되는 </a:t>
            </a:r>
            <a:r>
              <a:rPr lang="en-US" altLang="ko-KR" dirty="0" err="1"/>
              <a:t>pico</a:t>
            </a:r>
            <a:r>
              <a:rPr lang="en-US" altLang="ko-KR" dirty="0"/>
              <a:t> process</a:t>
            </a:r>
            <a:r>
              <a:rPr lang="ko-KR" altLang="en-US" dirty="0"/>
              <a:t>를 생성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EC5841-1483-4BAD-B602-A7345504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A921D-0A58-4994-BD74-0889667294BF}"/>
              </a:ext>
            </a:extLst>
          </p:cNvPr>
          <p:cNvSpPr/>
          <p:nvPr/>
        </p:nvSpPr>
        <p:spPr>
          <a:xfrm>
            <a:off x="6404458" y="2058617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97B50-26A2-438D-B554-87A69524877D}"/>
              </a:ext>
            </a:extLst>
          </p:cNvPr>
          <p:cNvSpPr txBox="1"/>
          <p:nvPr/>
        </p:nvSpPr>
        <p:spPr>
          <a:xfrm>
            <a:off x="7156764" y="2007299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F529A-73E4-4706-900B-961CED7DB7F5}"/>
              </a:ext>
            </a:extLst>
          </p:cNvPr>
          <p:cNvSpPr/>
          <p:nvPr/>
        </p:nvSpPr>
        <p:spPr>
          <a:xfrm>
            <a:off x="6404459" y="3868994"/>
            <a:ext cx="4422038" cy="23562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AFD01-B118-48AF-A4C2-54181819BACE}"/>
              </a:ext>
            </a:extLst>
          </p:cNvPr>
          <p:cNvSpPr txBox="1"/>
          <p:nvPr/>
        </p:nvSpPr>
        <p:spPr>
          <a:xfrm>
            <a:off x="7362537" y="3808212"/>
            <a:ext cx="2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4B331-5700-4767-9D73-43699B92F6F9}"/>
              </a:ext>
            </a:extLst>
          </p:cNvPr>
          <p:cNvSpPr/>
          <p:nvPr/>
        </p:nvSpPr>
        <p:spPr>
          <a:xfrm>
            <a:off x="8889797" y="2419468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AD9A35D-7826-418C-8C20-0B2EC2D8491C}"/>
              </a:ext>
            </a:extLst>
          </p:cNvPr>
          <p:cNvCxnSpPr>
            <a:cxnSpLocks/>
            <a:endCxn id="18" idx="0"/>
          </p:cNvCxnSpPr>
          <p:nvPr/>
        </p:nvCxnSpPr>
        <p:spPr>
          <a:xfrm rot="5400000">
            <a:off x="8380425" y="3790511"/>
            <a:ext cx="1510999" cy="11390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4E5FD2-05B7-4B0D-9185-8244164AAAC4}"/>
              </a:ext>
            </a:extLst>
          </p:cNvPr>
          <p:cNvSpPr/>
          <p:nvPr/>
        </p:nvSpPr>
        <p:spPr>
          <a:xfrm>
            <a:off x="7304533" y="5115530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11490E-C06A-4D5B-AC85-2ED1F664FB8D}"/>
              </a:ext>
            </a:extLst>
          </p:cNvPr>
          <p:cNvSpPr/>
          <p:nvPr/>
        </p:nvSpPr>
        <p:spPr>
          <a:xfrm>
            <a:off x="6709867" y="5515661"/>
            <a:ext cx="3811219" cy="61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29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Initialization: Pico API handled system call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2830-719D-431C-9948-8D7EBFA66BC0}"/>
              </a:ext>
            </a:extLst>
          </p:cNvPr>
          <p:cNvSpPr/>
          <p:nvPr/>
        </p:nvSpPr>
        <p:spPr>
          <a:xfrm>
            <a:off x="1280159" y="4490126"/>
            <a:ext cx="9546337" cy="1581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8ECBE-32E4-4DEB-8FCC-88F98AA4638C}"/>
              </a:ext>
            </a:extLst>
          </p:cNvPr>
          <p:cNvSpPr/>
          <p:nvPr/>
        </p:nvSpPr>
        <p:spPr>
          <a:xfrm>
            <a:off x="8866024" y="4705189"/>
            <a:ext cx="1631289" cy="1185062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DBA4D2-CCC1-4064-BD37-18625AF7B6D2}"/>
              </a:ext>
            </a:extLst>
          </p:cNvPr>
          <p:cNvSpPr/>
          <p:nvPr/>
        </p:nvSpPr>
        <p:spPr>
          <a:xfrm>
            <a:off x="1622220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C79E9-59A1-44AB-AD3D-C7D248D19679}"/>
              </a:ext>
            </a:extLst>
          </p:cNvPr>
          <p:cNvSpPr/>
          <p:nvPr/>
        </p:nvSpPr>
        <p:spPr>
          <a:xfrm>
            <a:off x="3670123" y="2892474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7003BC-46AB-4010-9750-951F7DB6D477}"/>
              </a:ext>
            </a:extLst>
          </p:cNvPr>
          <p:cNvSpPr/>
          <p:nvPr/>
        </p:nvSpPr>
        <p:spPr>
          <a:xfrm>
            <a:off x="1223542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0223A-C19B-4885-93CF-D998A5D48E9E}"/>
              </a:ext>
            </a:extLst>
          </p:cNvPr>
          <p:cNvSpPr txBox="1"/>
          <p:nvPr/>
        </p:nvSpPr>
        <p:spPr>
          <a:xfrm>
            <a:off x="2720391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1D9617-5848-4299-9DF6-B992F72529FB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>
          <a:xfrm rot="5400000" flipH="1" flipV="1">
            <a:off x="9318152" y="4185272"/>
            <a:ext cx="883435" cy="1564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E841A-7142-4792-A00D-73E4944103A2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99E144-2D25-46F5-9656-B6EFDB4462B4}"/>
              </a:ext>
            </a:extLst>
          </p:cNvPr>
          <p:cNvSpPr/>
          <p:nvPr/>
        </p:nvSpPr>
        <p:spPr>
          <a:xfrm>
            <a:off x="1800759" y="5014635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4E39D4-8A98-4345-8355-016D97E47290}"/>
              </a:ext>
            </a:extLst>
          </p:cNvPr>
          <p:cNvSpPr/>
          <p:nvPr/>
        </p:nvSpPr>
        <p:spPr>
          <a:xfrm>
            <a:off x="1800759" y="5559218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86534A-4463-4C4C-ABB3-6C0507C0CD86}"/>
              </a:ext>
            </a:extLst>
          </p:cNvPr>
          <p:cNvSpPr/>
          <p:nvPr/>
        </p:nvSpPr>
        <p:spPr>
          <a:xfrm>
            <a:off x="9022424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/bash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38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1A3F9-55BA-45D4-963D-82CE56A3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 for Handling WSL system call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1554E-81D2-4E3B-BDAB-8879E6C7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Developed from scratch</a:t>
            </a:r>
          </a:p>
          <a:p>
            <a:pPr lvl="1"/>
            <a:r>
              <a:rPr lang="en-US" altLang="ko-KR" dirty="0"/>
              <a:t>Pipe: </a:t>
            </a:r>
            <a:r>
              <a:rPr lang="ko-KR" altLang="en-US" dirty="0"/>
              <a:t>프로세스 간의 통신 메커니즘</a:t>
            </a:r>
            <a:endParaRPr lang="en-US" altLang="ko-KR" dirty="0"/>
          </a:p>
          <a:p>
            <a:pPr lvl="1"/>
            <a:r>
              <a:rPr lang="en-US" altLang="ko-KR" dirty="0"/>
              <a:t>Linux pipe</a:t>
            </a:r>
          </a:p>
          <a:p>
            <a:pPr lvl="2"/>
            <a:r>
              <a:rPr lang="en-US" altLang="ko-KR" dirty="0"/>
              <a:t>Considered as file</a:t>
            </a:r>
          </a:p>
          <a:p>
            <a:pPr lvl="1"/>
            <a:r>
              <a:rPr lang="en-US" altLang="ko-KR" dirty="0"/>
              <a:t>Windows pipe</a:t>
            </a:r>
          </a:p>
          <a:p>
            <a:pPr lvl="2"/>
            <a:r>
              <a:rPr lang="en-US" altLang="ko-KR" dirty="0"/>
              <a:t>Only used by pipe function</a:t>
            </a:r>
          </a:p>
          <a:p>
            <a:r>
              <a:rPr lang="en-US" altLang="ko-KR" dirty="0"/>
              <a:t>Use NT kernel functionality</a:t>
            </a:r>
          </a:p>
          <a:p>
            <a:pPr lvl="1"/>
            <a:r>
              <a:rPr lang="en-US" altLang="ko-KR" dirty="0"/>
              <a:t>Scheduling</a:t>
            </a:r>
            <a:r>
              <a:rPr lang="ko-KR" altLang="en-US" dirty="0"/>
              <a:t>의 경우 </a:t>
            </a:r>
            <a:r>
              <a:rPr lang="en-US" altLang="ko-KR" dirty="0"/>
              <a:t>OS</a:t>
            </a:r>
            <a:r>
              <a:rPr lang="ko-KR" altLang="en-US" dirty="0"/>
              <a:t>독립적이기 때문에 </a:t>
            </a:r>
            <a:r>
              <a:rPr lang="en-US" altLang="ko-KR" dirty="0"/>
              <a:t>NT </a:t>
            </a:r>
            <a:r>
              <a:rPr lang="ko-KR" altLang="en-US" dirty="0"/>
              <a:t>기능을 그대로 사용함 </a:t>
            </a:r>
            <a:endParaRPr lang="en-US" altLang="ko-KR" dirty="0"/>
          </a:p>
          <a:p>
            <a:r>
              <a:rPr lang="en-US" altLang="ko-KR" dirty="0"/>
              <a:t>Combine scratch and NT</a:t>
            </a:r>
          </a:p>
          <a:p>
            <a:pPr lvl="1"/>
            <a:r>
              <a:rPr lang="ko-KR" altLang="en-US" dirty="0"/>
              <a:t>파일 시스템을 구현할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65361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48BFFA1-F22F-4DB7-9E2F-FF4F8C53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Developed from scratch: </a:t>
            </a:r>
            <a:br>
              <a:rPr lang="en-US" altLang="ko-KR" dirty="0"/>
            </a:br>
            <a:r>
              <a:rPr lang="en-US" altLang="ko-KR" dirty="0"/>
              <a:t>Difference of Linux and Windows Pipe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A035CFB-D532-4019-9D1C-45C08E062A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Linux pipe</a:t>
            </a:r>
            <a:r>
              <a:rPr lang="ko-KR" altLang="en-US" dirty="0"/>
              <a:t>의 경우 특정 메모리 위치에 공유를 위한 공간이 생성되고 </a:t>
            </a:r>
            <a:r>
              <a:rPr lang="en-US" altLang="ko-KR" dirty="0"/>
              <a:t>file</a:t>
            </a:r>
            <a:r>
              <a:rPr lang="ko-KR" altLang="en-US" dirty="0"/>
              <a:t>로 간주됨</a:t>
            </a:r>
            <a:endParaRPr lang="en-US" altLang="ko-KR" dirty="0"/>
          </a:p>
          <a:p>
            <a:pPr lvl="1"/>
            <a:r>
              <a:rPr lang="en-US" altLang="ko-KR" dirty="0"/>
              <a:t>File I/O </a:t>
            </a:r>
            <a:r>
              <a:rPr lang="ko-KR" altLang="en-US" dirty="0"/>
              <a:t>기능을 통해 읽고 쓸 수 있음</a:t>
            </a:r>
            <a:endParaRPr lang="en-US" altLang="ko-KR" dirty="0"/>
          </a:p>
          <a:p>
            <a:r>
              <a:rPr lang="en-US" altLang="ko-KR" dirty="0"/>
              <a:t>Windows pipe</a:t>
            </a:r>
            <a:r>
              <a:rPr lang="ko-KR" altLang="en-US" dirty="0"/>
              <a:t>의 경우 </a:t>
            </a:r>
            <a:r>
              <a:rPr lang="en-US" altLang="ko-KR" dirty="0"/>
              <a:t>Win32 API</a:t>
            </a:r>
            <a:r>
              <a:rPr lang="ko-KR" altLang="en-US" dirty="0"/>
              <a:t>를 통해 제공됨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처럼 </a:t>
            </a:r>
            <a:r>
              <a:rPr lang="en-US" altLang="ko-KR" dirty="0"/>
              <a:t>pipe </a:t>
            </a:r>
            <a:r>
              <a:rPr lang="ko-KR" altLang="en-US" dirty="0"/>
              <a:t>내부를 볼 수 가없음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9AE461-EB49-424B-B63B-12BC8D2D90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99" y="2697019"/>
            <a:ext cx="4262601" cy="25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999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ECFE3-C572-499B-A438-9EA0F8B4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NT kernel functionality:</a:t>
            </a:r>
            <a:br>
              <a:rPr lang="en-US" altLang="ko-KR" dirty="0"/>
            </a:br>
            <a:r>
              <a:rPr lang="en-US" altLang="ko-KR" dirty="0"/>
              <a:t>Scheduling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A83D46-ED0C-4B26-BF43-6D2D20C05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</a:t>
            </a:r>
            <a:r>
              <a:rPr lang="ko-KR" altLang="en-US" dirty="0"/>
              <a:t>환경과 </a:t>
            </a:r>
            <a:r>
              <a:rPr lang="en-US" altLang="ko-KR" dirty="0"/>
              <a:t>Linux </a:t>
            </a:r>
            <a:r>
              <a:rPr lang="ko-KR" altLang="en-US" dirty="0"/>
              <a:t>환경은 멀티 태스크 환경</a:t>
            </a:r>
            <a:endParaRPr lang="en-US" altLang="ko-KR" dirty="0"/>
          </a:p>
          <a:p>
            <a:pPr lvl="1"/>
            <a:r>
              <a:rPr lang="ko-KR" altLang="en-US" dirty="0"/>
              <a:t>많은 태스크들이 동작해야 하는데 </a:t>
            </a:r>
            <a:r>
              <a:rPr lang="en-US" altLang="ko-KR" dirty="0"/>
              <a:t>CPU core</a:t>
            </a:r>
            <a:r>
              <a:rPr lang="ko-KR" altLang="en-US" dirty="0"/>
              <a:t>에서는 한번에 하나밖에 못함</a:t>
            </a:r>
            <a:endParaRPr lang="en-US" altLang="ko-KR" dirty="0"/>
          </a:p>
          <a:p>
            <a:r>
              <a:rPr lang="ko-KR" altLang="en-US" dirty="0"/>
              <a:t>동시에 동작하는 것처럼 보여주기 위해 스케줄링 알고리즘 필요</a:t>
            </a:r>
            <a:endParaRPr lang="en-US" altLang="ko-KR" dirty="0"/>
          </a:p>
          <a:p>
            <a:r>
              <a:rPr lang="en-US" altLang="ko-KR" dirty="0"/>
              <a:t>Linux Instance process</a:t>
            </a:r>
            <a:r>
              <a:rPr lang="ko-KR" altLang="en-US" dirty="0"/>
              <a:t>도 결국은 </a:t>
            </a:r>
            <a:r>
              <a:rPr lang="en-US" altLang="ko-KR" dirty="0"/>
              <a:t>Windows </a:t>
            </a:r>
            <a:r>
              <a:rPr lang="ko-KR" altLang="en-US" dirty="0"/>
              <a:t>환경 위에서 동작</a:t>
            </a:r>
            <a:endParaRPr lang="en-US" altLang="ko-KR" dirty="0"/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NT </a:t>
            </a:r>
            <a:r>
              <a:rPr lang="ko-KR" altLang="en-US" dirty="0"/>
              <a:t>스케줄러를 사용해도 문제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208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16297-F58F-4737-B732-1F7D892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Combine scratch and NT:</a:t>
            </a:r>
            <a:br>
              <a:rPr lang="en-US" altLang="ko-KR" dirty="0"/>
            </a:br>
            <a:r>
              <a:rPr lang="en-US" altLang="ko-KR" dirty="0"/>
              <a:t>WSL File System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C881-2960-402E-BF3C-94A0B9D60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/>
              <a:t>inode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리눅스 측에서 파일을 나타내는 자료구조</a:t>
            </a:r>
            <a:endParaRPr lang="en-US" altLang="ko-KR" dirty="0"/>
          </a:p>
          <a:p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File System</a:t>
            </a:r>
          </a:p>
          <a:p>
            <a:pPr lvl="1"/>
            <a:r>
              <a:rPr lang="ko-KR" altLang="en-US" dirty="0"/>
              <a:t>리눅스의 파일 시스템 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Ls </a:t>
            </a:r>
            <a:r>
              <a:rPr lang="ko-KR" altLang="en-US" dirty="0"/>
              <a:t>명령어를 사용하면 </a:t>
            </a:r>
            <a:r>
              <a:rPr lang="en-US" altLang="ko-KR" dirty="0"/>
              <a:t>NTFS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en-US" altLang="ko-KR" dirty="0" err="1"/>
              <a:t>VOlFS</a:t>
            </a:r>
            <a:r>
              <a:rPr lang="ko-KR" altLang="en-US" dirty="0"/>
              <a:t>의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같이 사용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EC5841-1483-4BAD-B602-A7345504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A011-5DBD-4D52-AC38-F7035EC8D2D6}"/>
              </a:ext>
            </a:extLst>
          </p:cNvPr>
          <p:cNvSpPr/>
          <p:nvPr/>
        </p:nvSpPr>
        <p:spPr>
          <a:xfrm>
            <a:off x="6709867" y="3604530"/>
            <a:ext cx="3811219" cy="20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F529A-73E4-4706-900B-961CED7DB7F5}"/>
              </a:ext>
            </a:extLst>
          </p:cNvPr>
          <p:cNvSpPr/>
          <p:nvPr/>
        </p:nvSpPr>
        <p:spPr>
          <a:xfrm>
            <a:off x="6404459" y="3149601"/>
            <a:ext cx="4422038" cy="31480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AFD01-B118-48AF-A4C2-54181819BACE}"/>
              </a:ext>
            </a:extLst>
          </p:cNvPr>
          <p:cNvSpPr txBox="1"/>
          <p:nvPr/>
        </p:nvSpPr>
        <p:spPr>
          <a:xfrm>
            <a:off x="7251701" y="3149600"/>
            <a:ext cx="2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B6710C-6556-4866-A517-00D77F2D2B34}"/>
              </a:ext>
            </a:extLst>
          </p:cNvPr>
          <p:cNvSpPr/>
          <p:nvPr/>
        </p:nvSpPr>
        <p:spPr>
          <a:xfrm>
            <a:off x="6853383" y="3653864"/>
            <a:ext cx="3537526" cy="718689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45781B-B7FD-4635-8D18-39CACBADBF65}"/>
              </a:ext>
            </a:extLst>
          </p:cNvPr>
          <p:cNvSpPr/>
          <p:nvPr/>
        </p:nvSpPr>
        <p:spPr>
          <a:xfrm>
            <a:off x="6853383" y="4842907"/>
            <a:ext cx="3537526" cy="759673"/>
          </a:xfrm>
          <a:prstGeom prst="rect">
            <a:avLst/>
          </a:prstGeom>
          <a:solidFill>
            <a:srgbClr val="00B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VFS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BEB749-417F-40E9-AC26-22817138E322}"/>
              </a:ext>
            </a:extLst>
          </p:cNvPr>
          <p:cNvSpPr/>
          <p:nvPr/>
        </p:nvSpPr>
        <p:spPr>
          <a:xfrm>
            <a:off x="6853383" y="5878013"/>
            <a:ext cx="3537526" cy="3362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NT Kernel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5287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D53B3F-7CF6-4C78-BE3B-AB6F59A8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ls Command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45BCD4-0B25-4C81-A08F-C58916A2E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3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put ls Command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2830-719D-431C-9948-8D7EBFA66BC0}"/>
              </a:ext>
            </a:extLst>
          </p:cNvPr>
          <p:cNvSpPr/>
          <p:nvPr/>
        </p:nvSpPr>
        <p:spPr>
          <a:xfrm>
            <a:off x="1280159" y="4490126"/>
            <a:ext cx="9546337" cy="1581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 Bus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5EA2F-90EF-4DD5-B2D5-E0D3C3CAC493}"/>
              </a:ext>
            </a:extLst>
          </p:cNvPr>
          <p:cNvSpPr/>
          <p:nvPr/>
        </p:nvSpPr>
        <p:spPr>
          <a:xfrm>
            <a:off x="1800759" y="5014635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82C47-84B8-4C98-B275-DC31807F797F}"/>
              </a:ext>
            </a:extLst>
          </p:cNvPr>
          <p:cNvSpPr/>
          <p:nvPr/>
        </p:nvSpPr>
        <p:spPr>
          <a:xfrm>
            <a:off x="1800759" y="5559218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DD315-2DC6-4D31-8338-AA46D22C2ECE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8ECBE-32E4-4DEB-8FCC-88F98AA4638C}"/>
              </a:ext>
            </a:extLst>
          </p:cNvPr>
          <p:cNvSpPr/>
          <p:nvPr/>
        </p:nvSpPr>
        <p:spPr>
          <a:xfrm>
            <a:off x="8866024" y="4705189"/>
            <a:ext cx="1631289" cy="1185062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456F7C-DC12-4E76-9026-F3C62459CE0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779777" y="3026620"/>
            <a:ext cx="77751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B68F28-9251-4641-9B4B-45D2C87AF2E4}"/>
              </a:ext>
            </a:extLst>
          </p:cNvPr>
          <p:cNvSpPr/>
          <p:nvPr/>
        </p:nvSpPr>
        <p:spPr>
          <a:xfrm>
            <a:off x="9022424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/bash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961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Command is put in Instance Bus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2830-719D-431C-9948-8D7EBFA66BC0}"/>
              </a:ext>
            </a:extLst>
          </p:cNvPr>
          <p:cNvSpPr/>
          <p:nvPr/>
        </p:nvSpPr>
        <p:spPr>
          <a:xfrm>
            <a:off x="1280159" y="4490126"/>
            <a:ext cx="9546337" cy="1581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 Bus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5EA2F-90EF-4DD5-B2D5-E0D3C3CAC493}"/>
              </a:ext>
            </a:extLst>
          </p:cNvPr>
          <p:cNvSpPr/>
          <p:nvPr/>
        </p:nvSpPr>
        <p:spPr>
          <a:xfrm>
            <a:off x="1800759" y="5014635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82C47-84B8-4C98-B275-DC31807F797F}"/>
              </a:ext>
            </a:extLst>
          </p:cNvPr>
          <p:cNvSpPr/>
          <p:nvPr/>
        </p:nvSpPr>
        <p:spPr>
          <a:xfrm>
            <a:off x="1800759" y="5559218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DD315-2DC6-4D31-8338-AA46D22C2ECE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8ECBE-32E4-4DEB-8FCC-88F98AA4638C}"/>
              </a:ext>
            </a:extLst>
          </p:cNvPr>
          <p:cNvSpPr/>
          <p:nvPr/>
        </p:nvSpPr>
        <p:spPr>
          <a:xfrm>
            <a:off x="8866024" y="4705189"/>
            <a:ext cx="1631289" cy="1185062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B68F28-9251-4641-9B4B-45D2C87AF2E4}"/>
              </a:ext>
            </a:extLst>
          </p:cNvPr>
          <p:cNvSpPr/>
          <p:nvPr/>
        </p:nvSpPr>
        <p:spPr>
          <a:xfrm>
            <a:off x="9022424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/bash</a:t>
            </a:r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744E2D3-D1A8-4F98-9B10-BFB469559510}"/>
              </a:ext>
            </a:extLst>
          </p:cNvPr>
          <p:cNvCxnSpPr>
            <a:cxnSpLocks/>
            <a:stCxn id="16" idx="3"/>
            <a:endCxn id="13" idx="3"/>
          </p:cNvCxnSpPr>
          <p:nvPr/>
        </p:nvCxnSpPr>
        <p:spPr>
          <a:xfrm flipH="1">
            <a:off x="4324503" y="3349042"/>
            <a:ext cx="1084757" cy="1870419"/>
          </a:xfrm>
          <a:prstGeom prst="bentConnector3">
            <a:avLst>
              <a:gd name="adj1" fmla="val -21074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7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3E65-8911-4B8E-9C80-C4080969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B5AE2-193C-44F0-971E-3A68BF3DA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  <a:p>
            <a:r>
              <a:rPr lang="en-US" altLang="ko-KR" dirty="0"/>
              <a:t>WSL initialization</a:t>
            </a:r>
          </a:p>
          <a:p>
            <a:r>
              <a:rPr lang="en-US" altLang="ko-KR" dirty="0"/>
              <a:t>WSL</a:t>
            </a:r>
            <a:r>
              <a:rPr lang="ko-KR" altLang="en-US" dirty="0"/>
              <a:t> </a:t>
            </a:r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3445103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PICO API detects ls command in Instance Bus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2830-719D-431C-9948-8D7EBFA66BC0}"/>
              </a:ext>
            </a:extLst>
          </p:cNvPr>
          <p:cNvSpPr/>
          <p:nvPr/>
        </p:nvSpPr>
        <p:spPr>
          <a:xfrm>
            <a:off x="1280159" y="4490126"/>
            <a:ext cx="9546337" cy="1581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 Bus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5EA2F-90EF-4DD5-B2D5-E0D3C3CAC493}"/>
              </a:ext>
            </a:extLst>
          </p:cNvPr>
          <p:cNvSpPr/>
          <p:nvPr/>
        </p:nvSpPr>
        <p:spPr>
          <a:xfrm>
            <a:off x="1800759" y="5014635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82C47-84B8-4C98-B275-DC31807F797F}"/>
              </a:ext>
            </a:extLst>
          </p:cNvPr>
          <p:cNvSpPr/>
          <p:nvPr/>
        </p:nvSpPr>
        <p:spPr>
          <a:xfrm>
            <a:off x="1800759" y="5559218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DD315-2DC6-4D31-8338-AA46D22C2ECE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8ECBE-32E4-4DEB-8FCC-88F98AA4638C}"/>
              </a:ext>
            </a:extLst>
          </p:cNvPr>
          <p:cNvSpPr/>
          <p:nvPr/>
        </p:nvSpPr>
        <p:spPr>
          <a:xfrm>
            <a:off x="8866024" y="4705189"/>
            <a:ext cx="1631289" cy="1185062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B68F28-9251-4641-9B4B-45D2C87AF2E4}"/>
              </a:ext>
            </a:extLst>
          </p:cNvPr>
          <p:cNvSpPr/>
          <p:nvPr/>
        </p:nvSpPr>
        <p:spPr>
          <a:xfrm>
            <a:off x="9022424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/bash</a:t>
            </a:r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744E2D3-D1A8-4F98-9B10-BFB469559510}"/>
              </a:ext>
            </a:extLst>
          </p:cNvPr>
          <p:cNvCxnSpPr>
            <a:cxnSpLocks/>
            <a:stCxn id="24" idx="1"/>
            <a:endCxn id="13" idx="3"/>
          </p:cNvCxnSpPr>
          <p:nvPr/>
        </p:nvCxnSpPr>
        <p:spPr>
          <a:xfrm rot="10800000">
            <a:off x="4324504" y="5219462"/>
            <a:ext cx="4541521" cy="782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0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PICO API conducts ls command based on WSL File System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2830-719D-431C-9948-8D7EBFA66BC0}"/>
              </a:ext>
            </a:extLst>
          </p:cNvPr>
          <p:cNvSpPr/>
          <p:nvPr/>
        </p:nvSpPr>
        <p:spPr>
          <a:xfrm>
            <a:off x="1280159" y="4490126"/>
            <a:ext cx="9546337" cy="1581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 Bus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5EA2F-90EF-4DD5-B2D5-E0D3C3CAC493}"/>
              </a:ext>
            </a:extLst>
          </p:cNvPr>
          <p:cNvSpPr/>
          <p:nvPr/>
        </p:nvSpPr>
        <p:spPr>
          <a:xfrm>
            <a:off x="1800759" y="5014635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82C47-84B8-4C98-B275-DC31807F797F}"/>
              </a:ext>
            </a:extLst>
          </p:cNvPr>
          <p:cNvSpPr/>
          <p:nvPr/>
        </p:nvSpPr>
        <p:spPr>
          <a:xfrm>
            <a:off x="1800759" y="5559218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DD315-2DC6-4D31-8338-AA46D22C2ECE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8ECBE-32E4-4DEB-8FCC-88F98AA4638C}"/>
              </a:ext>
            </a:extLst>
          </p:cNvPr>
          <p:cNvSpPr/>
          <p:nvPr/>
        </p:nvSpPr>
        <p:spPr>
          <a:xfrm>
            <a:off x="8866024" y="4705189"/>
            <a:ext cx="1631289" cy="1185062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B68F28-9251-4641-9B4B-45D2C87AF2E4}"/>
              </a:ext>
            </a:extLst>
          </p:cNvPr>
          <p:cNvSpPr/>
          <p:nvPr/>
        </p:nvSpPr>
        <p:spPr>
          <a:xfrm>
            <a:off x="9022424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/bash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Diagram Full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2830-719D-431C-9948-8D7EBFA66BC0}"/>
              </a:ext>
            </a:extLst>
          </p:cNvPr>
          <p:cNvSpPr/>
          <p:nvPr/>
        </p:nvSpPr>
        <p:spPr>
          <a:xfrm>
            <a:off x="1280159" y="4966270"/>
            <a:ext cx="9546337" cy="110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869655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F5EA2F-90EF-4DD5-B2D5-E0D3C3CAC493}"/>
              </a:ext>
            </a:extLst>
          </p:cNvPr>
          <p:cNvSpPr/>
          <p:nvPr/>
        </p:nvSpPr>
        <p:spPr>
          <a:xfrm>
            <a:off x="1800759" y="5014635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Instance Bus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82C47-84B8-4C98-B275-DC31807F797F}"/>
              </a:ext>
            </a:extLst>
          </p:cNvPr>
          <p:cNvSpPr/>
          <p:nvPr/>
        </p:nvSpPr>
        <p:spPr>
          <a:xfrm>
            <a:off x="1800759" y="5559218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Message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28DC21-C0C8-4A11-B90E-26E12A3D9AF6}"/>
              </a:ext>
            </a:extLst>
          </p:cNvPr>
          <p:cNvSpPr/>
          <p:nvPr/>
        </p:nvSpPr>
        <p:spPr>
          <a:xfrm>
            <a:off x="6546421" y="2303719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DD315-2DC6-4D31-8338-AA46D22C2ECE}"/>
              </a:ext>
            </a:extLst>
          </p:cNvPr>
          <p:cNvSpPr/>
          <p:nvPr/>
        </p:nvSpPr>
        <p:spPr>
          <a:xfrm>
            <a:off x="6968778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 daemon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BC3DD-A8E5-4F47-8556-D8E5B935653A}"/>
              </a:ext>
            </a:extLst>
          </p:cNvPr>
          <p:cNvSpPr txBox="1"/>
          <p:nvPr/>
        </p:nvSpPr>
        <p:spPr>
          <a:xfrm>
            <a:off x="8048830" y="2247751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Pico world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8ECBE-32E4-4DEB-8FCC-88F98AA4638C}"/>
              </a:ext>
            </a:extLst>
          </p:cNvPr>
          <p:cNvSpPr/>
          <p:nvPr/>
        </p:nvSpPr>
        <p:spPr>
          <a:xfrm>
            <a:off x="8866024" y="5157215"/>
            <a:ext cx="1631289" cy="791363"/>
          </a:xfrm>
          <a:prstGeom prst="rect">
            <a:avLst/>
          </a:prstGeom>
          <a:solidFill>
            <a:srgbClr val="B14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PICO API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456F7C-DC12-4E76-9026-F3C62459CE00}"/>
              </a:ext>
            </a:extLst>
          </p:cNvPr>
          <p:cNvCxnSpPr>
            <a:stCxn id="15" idx="3"/>
          </p:cNvCxnSpPr>
          <p:nvPr/>
        </p:nvCxnSpPr>
        <p:spPr>
          <a:xfrm flipV="1">
            <a:off x="2779777" y="3026620"/>
            <a:ext cx="77751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B68F28-9251-4641-9B4B-45D2C87AF2E4}"/>
              </a:ext>
            </a:extLst>
          </p:cNvPr>
          <p:cNvSpPr/>
          <p:nvPr/>
        </p:nvSpPr>
        <p:spPr>
          <a:xfrm>
            <a:off x="9022424" y="2636692"/>
            <a:ext cx="1631289" cy="1185062"/>
          </a:xfrm>
          <a:prstGeom prst="rect">
            <a:avLst/>
          </a:prstGeom>
          <a:solidFill>
            <a:srgbClr val="F4B9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/bash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418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C44C-0064-4D61-B675-4A7F9253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723D2-86D0-422A-8E1C-6C00860D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WSL initialization </a:t>
            </a:r>
          </a:p>
          <a:p>
            <a:r>
              <a:rPr lang="en-US" altLang="ko-KR" dirty="0"/>
              <a:t>WSL ls command</a:t>
            </a:r>
          </a:p>
        </p:txBody>
      </p:sp>
    </p:spTree>
    <p:extLst>
      <p:ext uri="{BB962C8B-B14F-4D97-AF65-F5344CB8AC3E}">
        <p14:creationId xmlns:p14="http://schemas.microsoft.com/office/powerpoint/2010/main" val="221028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660F0-1C41-45BC-9573-D7188D25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Future Works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EA6F8-4272-4A98-9D39-C23C0CA3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34" y="1807457"/>
            <a:ext cx="10515600" cy="46386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Rockabye</a:t>
            </a:r>
          </a:p>
        </p:txBody>
      </p:sp>
    </p:spTree>
    <p:extLst>
      <p:ext uri="{BB962C8B-B14F-4D97-AF65-F5344CB8AC3E}">
        <p14:creationId xmlns:p14="http://schemas.microsoft.com/office/powerpoint/2010/main" val="317297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D53B3F-7CF6-4C78-BE3B-AB6F59A8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45BCD4-0B25-4C81-A08F-C58916A2E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27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5A44BA-201D-4423-987A-64BA559D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Minimal Process and Memory Compression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6BCF94-1BF6-4097-9049-86E0B72F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4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EFE16-FA0F-4CA4-BBE6-A02704E1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Calling </a:t>
            </a:r>
            <a:r>
              <a:rPr lang="en-US" altLang="ko-KR" dirty="0" err="1"/>
              <a:t>dll</a:t>
            </a:r>
            <a:r>
              <a:rPr lang="en-US" altLang="ko-KR" dirty="0"/>
              <a:t> Function Procedure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6D424-EAED-4CD1-86E0-3ED250238E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Memory</a:t>
            </a:r>
            <a:r>
              <a:rPr lang="ko-KR" altLang="en-US" dirty="0"/>
              <a:t>에 적재된 실행파일의 </a:t>
            </a:r>
            <a:r>
              <a:rPr lang="en-US" altLang="ko-KR" dirty="0" err="1"/>
              <a:t>dll</a:t>
            </a:r>
            <a:r>
              <a:rPr lang="ko-KR" altLang="en-US" dirty="0"/>
              <a:t> 함수 명령</a:t>
            </a:r>
            <a:endParaRPr lang="en-US" altLang="ko-KR" dirty="0"/>
          </a:p>
          <a:p>
            <a:r>
              <a:rPr lang="en-US" altLang="ko-KR" dirty="0" err="1"/>
              <a:t>dll</a:t>
            </a:r>
            <a:r>
              <a:rPr lang="ko-KR" altLang="en-US" dirty="0"/>
              <a:t> 앞부분에 함수 이름과 함수의 주소가 저장되어 있음</a:t>
            </a:r>
            <a:endParaRPr lang="en-US" altLang="ko-KR" dirty="0"/>
          </a:p>
          <a:p>
            <a:r>
              <a:rPr lang="ko-KR" altLang="en-US" dirty="0"/>
              <a:t>실행파일의 </a:t>
            </a:r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함수는 라이브러리 </a:t>
            </a:r>
            <a:r>
              <a:rPr lang="en-US" altLang="ko-KR" dirty="0" err="1"/>
              <a:t>dll</a:t>
            </a:r>
            <a:r>
              <a:rPr lang="ko-KR" altLang="en-US" dirty="0"/>
              <a:t>의 해당 함수 공간을 참조하여 호출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FB0D-01F3-4C55-9D3B-86E01630EE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17" y="1825625"/>
            <a:ext cx="4828966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62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DF5FF-AE7D-460C-9AC4-EE8C25DA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Request Packet and Device 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D798B-8478-4FAD-B9D6-F2503F07C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68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D53B3F-7CF6-4C78-BE3B-AB6F59A8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Initialization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45BCD4-0B25-4C81-A08F-C58916A2E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4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1D8AEF-9071-4A1F-B446-C2E660F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Initialization: Bash.exe</a:t>
            </a:r>
            <a:r>
              <a:rPr lang="ko-KR" altLang="en-US" dirty="0"/>
              <a:t> </a:t>
            </a:r>
            <a:r>
              <a:rPr lang="en-US" altLang="ko-KR" dirty="0"/>
              <a:t>Called</a:t>
            </a:r>
            <a:r>
              <a:rPr lang="ko-KR" altLang="en-US" dirty="0"/>
              <a:t> </a:t>
            </a:r>
            <a:r>
              <a:rPr lang="en-US" altLang="ko-KR" dirty="0" err="1"/>
              <a:t>ILxssSession’s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9D446-A043-41CA-9156-6AE58503B5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551A-3BC8-4D42-B3F5-EFCC9ADF74EF}"/>
              </a:ext>
            </a:extLst>
          </p:cNvPr>
          <p:cNvSpPr/>
          <p:nvPr/>
        </p:nvSpPr>
        <p:spPr>
          <a:xfrm>
            <a:off x="936346" y="1880006"/>
            <a:ext cx="10263225" cy="45207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994B6-2506-466C-BBFB-570DFBAB6FA9}"/>
              </a:ext>
            </a:extLst>
          </p:cNvPr>
          <p:cNvSpPr/>
          <p:nvPr/>
        </p:nvSpPr>
        <p:spPr>
          <a:xfrm>
            <a:off x="1101548" y="4140403"/>
            <a:ext cx="9871251" cy="2084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80AD5-B287-4C39-94B2-23CCEFFA64A9}"/>
              </a:ext>
            </a:extLst>
          </p:cNvPr>
          <p:cNvSpPr txBox="1"/>
          <p:nvPr/>
        </p:nvSpPr>
        <p:spPr>
          <a:xfrm>
            <a:off x="4436229" y="1880006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mode address 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B557D-3F96-4A8B-9122-8B491734F2B6}"/>
              </a:ext>
            </a:extLst>
          </p:cNvPr>
          <p:cNvSpPr txBox="1"/>
          <p:nvPr/>
        </p:nvSpPr>
        <p:spPr>
          <a:xfrm>
            <a:off x="4596529" y="4120794"/>
            <a:ext cx="23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 address space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5D8846-8F44-43A3-8208-33D4F6740842}"/>
              </a:ext>
            </a:extLst>
          </p:cNvPr>
          <p:cNvSpPr/>
          <p:nvPr/>
        </p:nvSpPr>
        <p:spPr>
          <a:xfrm>
            <a:off x="1800759" y="4502237"/>
            <a:ext cx="252374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 Bus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A5433-1069-4C08-A1BF-8D953D3A1488}"/>
              </a:ext>
            </a:extLst>
          </p:cNvPr>
          <p:cNvSpPr/>
          <p:nvPr/>
        </p:nvSpPr>
        <p:spPr>
          <a:xfrm>
            <a:off x="1616659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8E8F9-1FA3-4227-9A3B-A7D9FFCB7C78}"/>
              </a:ext>
            </a:extLst>
          </p:cNvPr>
          <p:cNvSpPr/>
          <p:nvPr/>
        </p:nvSpPr>
        <p:spPr>
          <a:xfrm>
            <a:off x="3557295" y="2738230"/>
            <a:ext cx="1851965" cy="1221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LxssManager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7AB154-EF7F-42E4-B2D8-24186DF35EE1}"/>
              </a:ext>
            </a:extLst>
          </p:cNvPr>
          <p:cNvSpPr/>
          <p:nvPr/>
        </p:nvSpPr>
        <p:spPr>
          <a:xfrm>
            <a:off x="1217981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1828-30F5-4C58-B667-57838294C0B3}"/>
              </a:ext>
            </a:extLst>
          </p:cNvPr>
          <p:cNvSpPr txBox="1"/>
          <p:nvPr/>
        </p:nvSpPr>
        <p:spPr>
          <a:xfrm>
            <a:off x="2714830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456F7C-DC12-4E76-9026-F3C62459CE00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2779777" y="3026621"/>
            <a:ext cx="890346" cy="12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DBA4D2-CCC1-4064-BD37-18625AF7B6D2}"/>
              </a:ext>
            </a:extLst>
          </p:cNvPr>
          <p:cNvSpPr/>
          <p:nvPr/>
        </p:nvSpPr>
        <p:spPr>
          <a:xfrm>
            <a:off x="1622220" y="2746771"/>
            <a:ext cx="1163118" cy="5596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C79E9-59A1-44AB-AD3D-C7D248D19679}"/>
              </a:ext>
            </a:extLst>
          </p:cNvPr>
          <p:cNvSpPr/>
          <p:nvPr/>
        </p:nvSpPr>
        <p:spPr>
          <a:xfrm>
            <a:off x="3670123" y="2892474"/>
            <a:ext cx="1569319" cy="292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ILxssSession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7003BC-46AB-4010-9750-951F7DB6D477}"/>
              </a:ext>
            </a:extLst>
          </p:cNvPr>
          <p:cNvSpPr/>
          <p:nvPr/>
        </p:nvSpPr>
        <p:spPr>
          <a:xfrm>
            <a:off x="1223542" y="2303720"/>
            <a:ext cx="4422038" cy="1716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0223A-C19B-4885-93CF-D998A5D48E9E}"/>
              </a:ext>
            </a:extLst>
          </p:cNvPr>
          <p:cNvSpPr txBox="1"/>
          <p:nvPr/>
        </p:nvSpPr>
        <p:spPr>
          <a:xfrm>
            <a:off x="2720391" y="2303719"/>
            <a:ext cx="14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Win32 world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BDFEB8-09C4-4D26-A2F6-DEFD47721B6D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85338" y="3026621"/>
            <a:ext cx="890346" cy="12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886228-EEAF-4822-86C5-B23F4378564C}"/>
              </a:ext>
            </a:extLst>
          </p:cNvPr>
          <p:cNvSpPr/>
          <p:nvPr/>
        </p:nvSpPr>
        <p:spPr>
          <a:xfrm>
            <a:off x="1280159" y="4966270"/>
            <a:ext cx="9546337" cy="1105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1CDA17-A16B-4869-B382-527498A19E77}"/>
              </a:ext>
            </a:extLst>
          </p:cNvPr>
          <p:cNvSpPr/>
          <p:nvPr/>
        </p:nvSpPr>
        <p:spPr>
          <a:xfrm>
            <a:off x="1800759" y="4502237"/>
            <a:ext cx="8696554" cy="4096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D2F323-AD65-4C7A-A570-DD28ECBCB375}"/>
              </a:ext>
            </a:extLst>
          </p:cNvPr>
          <p:cNvSpPr/>
          <p:nvPr/>
        </p:nvSpPr>
        <p:spPr>
          <a:xfrm>
            <a:off x="1101548" y="2176272"/>
            <a:ext cx="4695748" cy="19641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68735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957</TotalTime>
  <Words>1037</Words>
  <Application>Microsoft Office PowerPoint</Application>
  <PresentationFormat>와이드스크린</PresentationFormat>
  <Paragraphs>279</Paragraphs>
  <Slides>34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Wingdings</vt:lpstr>
      <vt:lpstr>Britannic Bold</vt:lpstr>
      <vt:lpstr>Amaranth</vt:lpstr>
      <vt:lpstr>Consolas</vt:lpstr>
      <vt:lpstr>본고딕 KR Regular</vt:lpstr>
      <vt:lpstr>Arial</vt:lpstr>
      <vt:lpstr>One List</vt:lpstr>
      <vt:lpstr>WSL</vt:lpstr>
      <vt:lpstr>Previous Presentation</vt:lpstr>
      <vt:lpstr>Contents</vt:lpstr>
      <vt:lpstr>QnA</vt:lpstr>
      <vt:lpstr>Minimal Process and Memory Compression</vt:lpstr>
      <vt:lpstr>Calling dll Function Procedure</vt:lpstr>
      <vt:lpstr>I/O Request Packet and Device Object</vt:lpstr>
      <vt:lpstr>WSL Initialization</vt:lpstr>
      <vt:lpstr>Initialization: Bash.exe Called ILxssSession’s Function</vt:lpstr>
      <vt:lpstr>The Reason for Choosing COM #1</vt:lpstr>
      <vt:lpstr>The Reason for Choosing COM#2</vt:lpstr>
      <vt:lpstr>Using COM in WSL</vt:lpstr>
      <vt:lpstr>Using COM in WSL</vt:lpstr>
      <vt:lpstr>Initialization: ILxssSession give IOCTL to I/O Manager</vt:lpstr>
      <vt:lpstr>Using IOCTL and IRP in WSL</vt:lpstr>
      <vt:lpstr>Bus Internal</vt:lpstr>
      <vt:lpstr>Initialization: Pico process is created using PICO API</vt:lpstr>
      <vt:lpstr>Definition of PICO API</vt:lpstr>
      <vt:lpstr>Making Pico Process</vt:lpstr>
      <vt:lpstr>Initialization: Init daemon put fork() system call into Bus</vt:lpstr>
      <vt:lpstr>WSL Fork() Handling</vt:lpstr>
      <vt:lpstr>Initialization: Pico API handled system call</vt:lpstr>
      <vt:lpstr>Methods for Handling WSL system call</vt:lpstr>
      <vt:lpstr>Developed from scratch:  Difference of Linux and Windows Pipe</vt:lpstr>
      <vt:lpstr>Use NT kernel functionality: Scheduling</vt:lpstr>
      <vt:lpstr>Combine scratch and NT: WSL File System</vt:lpstr>
      <vt:lpstr>WSL ls Command</vt:lpstr>
      <vt:lpstr>User put ls Command</vt:lpstr>
      <vt:lpstr>Command is put in Instance Bus</vt:lpstr>
      <vt:lpstr>PICO API detects ls command in Instance Bus</vt:lpstr>
      <vt:lpstr>PICO API conducts ls command based on WSL File System</vt:lpstr>
      <vt:lpstr>Diagram Full</vt:lpstr>
      <vt:lpstr>Conclusion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WSL</dc:title>
  <dc:creator>손수민</dc:creator>
  <cp:lastModifiedBy>손수민</cp:lastModifiedBy>
  <cp:revision>11</cp:revision>
  <cp:lastPrinted>2016-11-28T00:53:03Z</cp:lastPrinted>
  <dcterms:created xsi:type="dcterms:W3CDTF">2022-03-18T06:04:03Z</dcterms:created>
  <dcterms:modified xsi:type="dcterms:W3CDTF">2022-04-15T01:25:54Z</dcterms:modified>
</cp:coreProperties>
</file>